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g"/>
  <Override PartName="/ppt/media/image21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6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340" r:id="rId4"/>
    <p:sldId id="268" r:id="rId5"/>
    <p:sldId id="282" r:id="rId6"/>
    <p:sldId id="261" r:id="rId7"/>
    <p:sldId id="262" r:id="rId8"/>
    <p:sldId id="317" r:id="rId9"/>
    <p:sldId id="319" r:id="rId10"/>
    <p:sldId id="318" r:id="rId11"/>
    <p:sldId id="320" r:id="rId12"/>
    <p:sldId id="321" r:id="rId13"/>
    <p:sldId id="322" r:id="rId14"/>
    <p:sldId id="308" r:id="rId15"/>
    <p:sldId id="272" r:id="rId16"/>
    <p:sldId id="341" r:id="rId17"/>
    <p:sldId id="271" r:id="rId18"/>
    <p:sldId id="342" r:id="rId19"/>
    <p:sldId id="343" r:id="rId20"/>
    <p:sldId id="274" r:id="rId21"/>
    <p:sldId id="275" r:id="rId22"/>
    <p:sldId id="276" r:id="rId23"/>
    <p:sldId id="273" r:id="rId24"/>
    <p:sldId id="301" r:id="rId25"/>
    <p:sldId id="325" r:id="rId26"/>
    <p:sldId id="302" r:id="rId27"/>
    <p:sldId id="264" r:id="rId28"/>
    <p:sldId id="337" r:id="rId29"/>
    <p:sldId id="266" r:id="rId30"/>
  </p:sldIdLst>
  <p:sldSz cx="18288000" cy="10287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00FEF2"/>
    <a:srgbClr val="000CFE"/>
    <a:srgbClr val="7900FE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5214" autoAdjust="0"/>
  </p:normalViewPr>
  <p:slideViewPr>
    <p:cSldViewPr>
      <p:cViewPr varScale="1">
        <p:scale>
          <a:sx n="55" d="100"/>
          <a:sy n="55" d="100"/>
        </p:scale>
        <p:origin x="79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53511" tIns="26757" rIns="53511" bIns="26757" rtlCol="0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967" y="1"/>
            <a:ext cx="2945659" cy="496332"/>
          </a:xfrm>
          <a:prstGeom prst="rect">
            <a:avLst/>
          </a:prstGeom>
        </p:spPr>
        <p:txBody>
          <a:bodyPr vert="horz" lIns="53511" tIns="26757" rIns="53511" bIns="26757" rtlCol="0"/>
          <a:lstStyle>
            <a:lvl1pPr algn="r">
              <a:defRPr sz="700"/>
            </a:lvl1pPr>
          </a:lstStyle>
          <a:p>
            <a:fld id="{3DFA0CE6-9ECE-4B86-A069-EE6562EB3BE6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3511" tIns="26757" rIns="53511" bIns="2675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53511" tIns="26757" rIns="53511" bIns="2675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53511" tIns="26757" rIns="53511" bIns="26757" rtlCol="0" anchor="b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967" y="9428584"/>
            <a:ext cx="2945659" cy="496332"/>
          </a:xfrm>
          <a:prstGeom prst="rect">
            <a:avLst/>
          </a:prstGeom>
        </p:spPr>
        <p:txBody>
          <a:bodyPr vert="horz" lIns="53511" tIns="26757" rIns="53511" bIns="26757" rtlCol="0" anchor="b"/>
          <a:lstStyle>
            <a:lvl1pPr algn="r">
              <a:defRPr sz="700"/>
            </a:lvl1pPr>
          </a:lstStyle>
          <a:p>
            <a:fld id="{5ABE0925-0071-4DB6-BE6C-4F08BFB9B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8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31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37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0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8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9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E0925-0071-4DB6-BE6C-4F08BFB9BBD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5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4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74640"/>
            <a:ext cx="20574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6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6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0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45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8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105400" y="3471372"/>
            <a:ext cx="1234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ポートフォリオ</a:t>
            </a:r>
            <a:endParaRPr lang="ko-KR" altLang="en-US" sz="96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5877461"/>
            <a:ext cx="9677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dirty="0">
                <a:solidFill>
                  <a:schemeClr val="bg1"/>
                </a:solidFill>
                <a:latin typeface="Meiryo" panose="020B0604030504040204" pitchFamily="34" charset="-128"/>
              </a:rPr>
              <a:t>キムギフン</a:t>
            </a:r>
            <a:r>
              <a:rPr lang="ko-KR" altLang="en-US" sz="8000" dirty="0">
                <a:latin typeface="Meiryo" panose="020B0604030504040204" pitchFamily="34" charset="-128"/>
              </a:rPr>
              <a:t> </a:t>
            </a:r>
            <a:endParaRPr lang="ko-KR" altLang="en-US" sz="8000" dirty="0">
              <a:solidFill>
                <a:schemeClr val="bg1"/>
              </a:solidFill>
              <a:latin typeface="Meiryo" panose="020B0604030504040204" pitchFamily="34" charset="-128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612338" y="952500"/>
            <a:ext cx="7113062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1000" y="1714500"/>
            <a:ext cx="17602200" cy="701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02738" y="8953500"/>
            <a:ext cx="8560862" cy="1066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0" y="5448300"/>
            <a:ext cx="4511041" cy="30159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0" y="2019300"/>
            <a:ext cx="4501550" cy="301610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0050" y="2019299"/>
            <a:ext cx="1630681" cy="546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57800" y="2476500"/>
            <a:ext cx="4053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攻撃をうけたら、ゲームオーバーではなく、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RPG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のように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HP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を導入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多くのプレイチャンスを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与える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7800" y="5981700"/>
            <a:ext cx="388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初心者でも簡単に楽しめる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EASY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モード制作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実力に応じて難易度が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選択可能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19" y="2019299"/>
            <a:ext cx="4526281" cy="30161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401800" y="2559903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ショップでプレイを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助けるアイテム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購入可能</a:t>
            </a:r>
            <a:endParaRPr lang="ko-KR" altLang="en-US" sz="2400" dirty="0">
              <a:latin typeface="Meiryo" panose="020B0604030504040204" pitchFamily="34" charset="-128"/>
            </a:endParaRPr>
          </a:p>
        </p:txBody>
      </p:sp>
      <p:sp>
        <p:nvSpPr>
          <p:cNvPr id="10" name="톱니 모양의 오른쪽 화살표 9"/>
          <p:cNvSpPr/>
          <p:nvPr/>
        </p:nvSpPr>
        <p:spPr>
          <a:xfrm>
            <a:off x="2057400" y="8953500"/>
            <a:ext cx="1981200" cy="1066800"/>
          </a:xfrm>
          <a:prstGeom prst="notched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55138" y="9174659"/>
            <a:ext cx="1051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Meiryo" panose="020B0604030504040204" pitchFamily="34" charset="-128"/>
                <a:ea typeface="HY강B" panose="02030600000101010101" pitchFamily="18" charset="-127"/>
              </a:rPr>
              <a:t> </a:t>
            </a:r>
            <a:r>
              <a:rPr lang="ja-JP" altLang="en-US" sz="4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初心者でも手軽に楽しめる設計</a:t>
            </a:r>
            <a:endParaRPr lang="ko-KR" altLang="en-US" sz="4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19" y="5396375"/>
            <a:ext cx="4526281" cy="30237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4401800" y="5981699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ゲームのシステムを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紹介してくれるガイドや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チュートリアルモード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の製作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20156" y="952500"/>
            <a:ext cx="69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目標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初心者のための低い</a:t>
            </a:r>
            <a:r>
              <a:rPr lang="ja-JP" altLang="en-US" sz="36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難易度</a:t>
            </a:r>
            <a:endParaRPr lang="ko-KR" altLang="en-US" sz="3600" b="1" dirty="0"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34000" y="2019300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47900" y="2019301"/>
            <a:ext cx="18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eiryo" panose="020B0604030504040204" pitchFamily="34" charset="-128"/>
                <a:ea typeface="Meiryo" panose="020B0604030504040204" pitchFamily="34" charset="-128"/>
              </a:rPr>
              <a:t>HP</a:t>
            </a:r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システム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539499" y="2019300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4478000" y="2019301"/>
            <a:ext cx="23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ショップシステム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34000" y="5448300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547900" y="5448300"/>
            <a:ext cx="18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難易度二分化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539499" y="5444579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615700" y="5444580"/>
            <a:ext cx="18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ガイドシステム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28801" y="6308759"/>
            <a:ext cx="1981200" cy="2731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FBA524-DB0B-4003-995B-EAF2D007FF24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9C42F1-7AE1-40A8-9272-7D8724F2CB23}"/>
              </a:ext>
            </a:extLst>
          </p:cNvPr>
          <p:cNvSpPr txBox="1"/>
          <p:nvPr/>
        </p:nvSpPr>
        <p:spPr>
          <a:xfrm>
            <a:off x="7071741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ゲームの特徴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6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1582400" y="2781300"/>
            <a:ext cx="4000370" cy="15696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057400" y="7002840"/>
            <a:ext cx="8534400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896600" y="5067300"/>
            <a:ext cx="7151414" cy="3505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04800" y="1866900"/>
            <a:ext cx="10287000" cy="426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876800" y="3557931"/>
            <a:ext cx="978100" cy="101666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4300295" cy="3962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19300"/>
            <a:ext cx="4572000" cy="39415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582400" y="2811840"/>
            <a:ext cx="3976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手軽に楽しめる</a:t>
            </a:r>
            <a:b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モバイルの特性に合わせて</a:t>
            </a:r>
            <a:b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いつでも保存できて、</a:t>
            </a:r>
            <a:b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カジュアルに楽しめる</a:t>
            </a:r>
            <a:endParaRPr lang="ko-KR" altLang="en-US" sz="24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770" y="5181600"/>
            <a:ext cx="2400430" cy="33147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057400" y="7048500"/>
            <a:ext cx="866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連続発射、自動発射システムなどで操作の不具合を最小化、</a:t>
            </a:r>
            <a:b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また、モバイルというプラットフォームのメリットを活かし、</a:t>
            </a:r>
            <a:b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横スクロール、縦スクロールの</a:t>
            </a:r>
            <a:r>
              <a:rPr lang="en-US" altLang="ja-JP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種類のモードが楽しめる</a:t>
            </a:r>
            <a:endParaRPr lang="en-US" altLang="ko-KR" sz="2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6000" y="6510635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CC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モバイルに合わせた設定</a:t>
            </a:r>
            <a:r>
              <a:rPr lang="ko-KR" altLang="en-US" sz="2400" b="1" dirty="0">
                <a:solidFill>
                  <a:srgbClr val="00CCFF"/>
                </a:solidFill>
                <a:latin typeface="Meiryo" panose="020B0604030504040204" pitchFamily="34" charset="-128"/>
                <a:ea typeface="HY강B" panose="02030600000101010101" pitchFamily="18" charset="-127"/>
              </a:rPr>
              <a:t>→</a:t>
            </a:r>
            <a:endParaRPr lang="en-US" altLang="ko-KR" sz="2400" b="1" dirty="0">
              <a:solidFill>
                <a:srgbClr val="00CC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68000" y="235017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CCFF"/>
                </a:solidFill>
                <a:latin typeface="Meiryo" panose="020B0604030504040204" pitchFamily="34" charset="-128"/>
              </a:rPr>
              <a:t>←</a:t>
            </a:r>
            <a:r>
              <a:rPr lang="ja-JP" altLang="en-US" sz="2400" dirty="0">
                <a:solidFill>
                  <a:srgbClr val="00CC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セーブ</a:t>
            </a:r>
            <a:r>
              <a:rPr lang="en-US" altLang="ja-JP" sz="2400" dirty="0">
                <a:solidFill>
                  <a:srgbClr val="00CC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&amp;</a:t>
            </a:r>
            <a:r>
              <a:rPr lang="ja-JP" altLang="en-US" sz="2400" dirty="0">
                <a:solidFill>
                  <a:srgbClr val="00CC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ロード機能</a:t>
            </a:r>
            <a:endParaRPr lang="en-US" altLang="ko-KR" sz="2400" b="1" dirty="0">
              <a:solidFill>
                <a:srgbClr val="00CCFF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2956" y="952500"/>
            <a:ext cx="789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플랫폼</a:t>
            </a:r>
            <a:r>
              <a:rPr lang="en-US" altLang="ko-KR" sz="3600" b="1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3600" b="1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바일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181600"/>
            <a:ext cx="4586326" cy="33147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581400" y="8953500"/>
            <a:ext cx="12725400" cy="1066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톱니 모양의 오른쪽 화살표 32"/>
          <p:cNvSpPr/>
          <p:nvPr/>
        </p:nvSpPr>
        <p:spPr>
          <a:xfrm>
            <a:off x="1447800" y="8953500"/>
            <a:ext cx="1981200" cy="1066800"/>
          </a:xfrm>
          <a:prstGeom prst="notched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657600" y="9174659"/>
            <a:ext cx="1386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モバイル環境に最適化したシューティングゲーム</a:t>
            </a:r>
            <a:endParaRPr lang="ko-KR" altLang="en-US" sz="4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19600" y="952500"/>
            <a:ext cx="984487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551218" y="991969"/>
            <a:ext cx="1138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目標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モバイルでシューティングゲームを実装</a:t>
            </a:r>
            <a:endParaRPr lang="ko-KR" altLang="en-US" sz="36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0EF45D-9A60-41DC-B77D-CFC5E0719BED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076277-6260-4C66-B7B1-D0AC12EFBEBA}"/>
              </a:ext>
            </a:extLst>
          </p:cNvPr>
          <p:cNvSpPr txBox="1"/>
          <p:nvPr/>
        </p:nvSpPr>
        <p:spPr>
          <a:xfrm>
            <a:off x="7071741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ゲームの特徴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01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52400" y="92202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81000" y="6323230"/>
            <a:ext cx="17526000" cy="35446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81000" y="1866900"/>
            <a:ext cx="175260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00200" y="4675022"/>
            <a:ext cx="6400800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877800" y="285750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派手なパターンが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　シューティングゲームの</a:t>
            </a:r>
            <a:b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　魅力だと思い、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　私は左のようなパターンを作りました。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" y="2375236"/>
            <a:ext cx="8146212" cy="21586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98518" y="7404437"/>
            <a:ext cx="5108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しかしパターンをつくり、オブジェクトを多く生成すればするほどリソースの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　無駄が多くなり、フレームドロップが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　発生しました。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8" y="6456611"/>
            <a:ext cx="4183812" cy="281071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00600" y="1028700"/>
            <a:ext cx="798591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68076" y="1048435"/>
            <a:ext cx="1268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目標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華やかで多様なパターンの実装</a:t>
            </a:r>
            <a:endParaRPr lang="ko-KR" altLang="en-US" sz="36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23" y="2027987"/>
            <a:ext cx="4176177" cy="281071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590800" y="5524500"/>
            <a:ext cx="1249680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67000" y="5600700"/>
            <a:ext cx="140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問題点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オブジェクトが多くなるほどリソースの無駄が多い</a:t>
            </a:r>
            <a:endParaRPr lang="ko-KR" altLang="en-US" sz="36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6501" y="4686300"/>
            <a:ext cx="1196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eiryo" panose="020B0604030504040204" pitchFamily="34" charset="-128"/>
                <a:ea typeface="HY강B" panose="02030600000101010101" pitchFamily="18" charset="-127"/>
              </a:rPr>
              <a:t>▲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円と曲線を描くパターンのコードと実際の実装画面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52600" y="9399422"/>
            <a:ext cx="7155262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48901" y="9410700"/>
            <a:ext cx="1196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eiryo" panose="020B0604030504040204" pitchFamily="34" charset="-128"/>
                <a:ea typeface="HY강B" panose="02030600000101010101" pitchFamily="18" charset="-127"/>
              </a:rPr>
              <a:t>▲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大量のオブジェクトを生成するパターン時の</a:t>
            </a: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CPU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使用画面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101" name="Picture 5" descr="C:\Users\givom\Pictures\Iburst\boss_aig (5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456611"/>
            <a:ext cx="7742238" cy="281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010400" y="104582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技術担当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76800" y="6456611"/>
            <a:ext cx="1066800" cy="591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1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43000" y="6515100"/>
            <a:ext cx="167640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732917"/>
            <a:ext cx="7503831" cy="183958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819400" y="864423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オブジェクトプーリング以前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696700" y="864423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オブジェクトプーリング以後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91200" y="9258300"/>
            <a:ext cx="1222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メモリとリソースが節約されたことが確認</a:t>
            </a:r>
            <a:endParaRPr lang="ko-KR" altLang="en-US" sz="2800" b="1" dirty="0">
              <a:latin typeface="Meiryo" panose="020B0604030504040204" pitchFamily="34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520" y="6743700"/>
            <a:ext cx="7498080" cy="18288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1143000" y="1866900"/>
            <a:ext cx="16764000" cy="312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600" y="2521684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キューを使用するオブジェクトプーリングを作成しました。</a:t>
            </a:r>
            <a:b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最初のスタート時にキューを生成し、弾丸オブジェクトを</a:t>
            </a:r>
            <a:b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保存して取り出し使用し、使用したオブジェクトを</a:t>
            </a:r>
            <a:b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リサイクルするやり方で、リソースとメモリの無駄を削減しました。</a:t>
            </a:r>
            <a:r>
              <a:rPr lang="en-US" altLang="ko-KR" sz="2000" dirty="0">
                <a:latin typeface="Meiryo" panose="020B0604030504040204" pitchFamily="34" charset="-128"/>
                <a:ea typeface="Meiryo" panose="020B0604030504040204" pitchFamily="34" charset="-128"/>
              </a:rPr>
              <a:t>       </a:t>
            </a:r>
          </a:p>
          <a:p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      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3784840" y="2782734"/>
            <a:ext cx="35497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784840" y="4096106"/>
            <a:ext cx="35497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4704272" y="3029306"/>
            <a:ext cx="838200" cy="838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901242" y="312524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弾丸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632440" y="3029306"/>
            <a:ext cx="838200" cy="838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829410" y="312524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弾丸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641840" y="3029306"/>
            <a:ext cx="838200" cy="838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838810" y="312524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弾丸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689840" y="3029306"/>
            <a:ext cx="838200" cy="838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886810" y="312524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弾丸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604240" y="3029306"/>
            <a:ext cx="838200" cy="838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801210" y="312524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弾丸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왼쪽 화살표 65"/>
          <p:cNvSpPr/>
          <p:nvPr/>
        </p:nvSpPr>
        <p:spPr>
          <a:xfrm>
            <a:off x="4379224" y="2114906"/>
            <a:ext cx="1338532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꺾인 연결선 66"/>
          <p:cNvCxnSpPr/>
          <p:nvPr/>
        </p:nvCxnSpPr>
        <p:spPr>
          <a:xfrm rot="16200000" flipH="1">
            <a:off x="5473280" y="1536040"/>
            <a:ext cx="52120" cy="4876800"/>
          </a:xfrm>
          <a:prstGeom prst="bentConnector3">
            <a:avLst>
              <a:gd name="adj1" fmla="val 1630973"/>
            </a:avLst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300576" y="6743700"/>
            <a:ext cx="7396576" cy="4058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251344" y="6743700"/>
            <a:ext cx="7396576" cy="4058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429000" y="1028700"/>
            <a:ext cx="1181100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21742" y="1068169"/>
            <a:ext cx="1146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解決方法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資料構造を利用したオブジェクトプーリング</a:t>
            </a:r>
            <a:endParaRPr lang="ko-KR" altLang="en-US" sz="36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57800" y="5219700"/>
            <a:ext cx="8305800" cy="1066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436661" y="5372100"/>
            <a:ext cx="8279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オブジェクトプーリングの結果</a:t>
            </a:r>
            <a:endParaRPr lang="ko-KR" altLang="en-US" sz="4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8991600" y="6946613"/>
            <a:ext cx="914400" cy="71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991600" y="7676971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ko-KR" altLang="en-US" sz="2400" dirty="0">
                <a:latin typeface="Meiryo" panose="020B0604030504040204" pitchFamily="34" charset="-128"/>
              </a:rPr>
              <a:t>倍</a:t>
            </a:r>
            <a:endParaRPr lang="en-US" altLang="ko-KR" sz="2400" dirty="0">
              <a:latin typeface="Meiryo" panose="020B0604030504040204" pitchFamily="34" charset="-128"/>
            </a:endParaRPr>
          </a:p>
          <a:p>
            <a:r>
              <a:rPr lang="ko-KR" altLang="en-US" sz="2400" dirty="0">
                <a:latin typeface="Meiryo" panose="020B0604030504040204" pitchFamily="34" charset="-128"/>
              </a:rPr>
              <a:t>以上</a:t>
            </a:r>
            <a:br>
              <a:rPr lang="ko-KR" altLang="en-US" sz="2400" dirty="0">
                <a:latin typeface="Meiryo" panose="020B0604030504040204" pitchFamily="34" charset="-128"/>
              </a:rPr>
            </a:br>
            <a:r>
              <a:rPr lang="ko-KR" altLang="en-US" sz="2400" dirty="0">
                <a:latin typeface="Meiryo" panose="020B0604030504040204" pitchFamily="34" charset="-128"/>
              </a:rPr>
              <a:t>減少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1EE9A2-0BA8-41C8-9B3C-09BC971BF289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2145B6-02C3-4104-88DE-423E843A93B5}"/>
              </a:ext>
            </a:extLst>
          </p:cNvPr>
          <p:cNvSpPr txBox="1"/>
          <p:nvPr/>
        </p:nvSpPr>
        <p:spPr>
          <a:xfrm>
            <a:off x="7010400" y="104582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技術担当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56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43000" y="5753100"/>
            <a:ext cx="16764000" cy="4204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3000" y="1181100"/>
            <a:ext cx="167640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66" y="1333500"/>
            <a:ext cx="8665534" cy="365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33514" y="2353449"/>
            <a:ext cx="63354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プロジェクトの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テーマを提示して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開発会議で出た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　アイディアを集めて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　企画書を作成しました。</a:t>
            </a:r>
            <a:endParaRPr lang="en-US" altLang="ko-KR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" y="5814060"/>
            <a:ext cx="5311140" cy="3368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66" y="5829300"/>
            <a:ext cx="5312734" cy="33680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333514" y="6972300"/>
            <a:ext cx="526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ゲームの全般的なコンセプトと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ストーリーも担当し、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コンセプトに合わせて敵と背景を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デザインしました。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99099" y="5067300"/>
            <a:ext cx="7600453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95400" y="5067300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eiryo" panose="020B0604030504040204" pitchFamily="34" charset="-128"/>
                <a:ea typeface="HY강B" panose="02030600000101010101" pitchFamily="18" charset="-127"/>
              </a:rPr>
              <a:t>▲ 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チームメンバーとディスカッションを通じて制作した企画書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51499" y="9334500"/>
            <a:ext cx="7159101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47800" y="93345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eiryo" panose="020B0604030504040204" pitchFamily="34" charset="-128"/>
                <a:ea typeface="HY강B" panose="02030600000101010101" pitchFamily="18" charset="-127"/>
              </a:rPr>
              <a:t>▲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オープニングやエンディングなどの簡単なストーリー制作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E78EA8-CBC6-430F-8F99-0ADA2A18F749}"/>
              </a:ext>
            </a:extLst>
          </p:cNvPr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6443DA7-C229-441F-B1FD-DC30EBDE1E13}"/>
              </a:ext>
            </a:extLst>
          </p:cNvPr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4038D8-9E0C-422D-9EDA-9CA3B407978C}"/>
              </a:ext>
            </a:extLst>
          </p:cNvPr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5D736A-1316-49B6-831F-CD51BFC98E09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D2451C-4AE0-4CC9-9CA8-FECD27EB6E3B}"/>
              </a:ext>
            </a:extLst>
          </p:cNvPr>
          <p:cNvSpPr txBox="1"/>
          <p:nvPr/>
        </p:nvSpPr>
        <p:spPr>
          <a:xfrm>
            <a:off x="7071741" y="166041"/>
            <a:ext cx="359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リーダーとしての仕事</a:t>
            </a:r>
            <a:endParaRPr lang="ko-KR" altLang="en-US" sz="2400" b="1" dirty="0">
              <a:solidFill>
                <a:schemeClr val="bg1"/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0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9782" y="243296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難しかったこと。</a:t>
            </a:r>
            <a:endParaRPr lang="ko-KR" altLang="en-US" sz="3200" b="1" dirty="0">
              <a:solidFill>
                <a:srgbClr val="002060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9782" y="2956519"/>
            <a:ext cx="17142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コンセプトに合ったイメージとリソースを手に入れるのが難しかった。</a:t>
            </a:r>
            <a:endParaRPr lang="en-US" altLang="ko-KR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ボスたちの多様な弾幕パターンが実装しにくかった。</a:t>
            </a:r>
            <a:endParaRPr lang="en-US" altLang="ko-KR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ゲームの企画や企画書の作成の難しさ。</a:t>
            </a:r>
            <a:endParaRPr lang="en-US" altLang="ko-KR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782" y="490844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個人として学んだこと。</a:t>
            </a:r>
            <a:endParaRPr lang="ko-KR" altLang="en-US" sz="3200" b="1" dirty="0">
              <a:solidFill>
                <a:srgbClr val="002060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9782" y="5493223"/>
            <a:ext cx="17779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物を分析し、自分だけの要素を開発しなければならない。</a:t>
            </a:r>
            <a:endParaRPr lang="en-US" altLang="ja-JP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チームプロジェクトでの時間管理方法。</a:t>
            </a:r>
            <a:endParaRPr lang="en-US" altLang="ko-KR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782" y="6940428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リーダーとして学んだこと。</a:t>
            </a:r>
            <a:endParaRPr lang="ko-KR" altLang="en-US" sz="3200" b="1" dirty="0">
              <a:solidFill>
                <a:srgbClr val="002060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782" y="7495282"/>
            <a:ext cx="14120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チーム活動におけるチームワークとコミュニケーションの重要性。</a:t>
            </a:r>
            <a:endParaRPr lang="en-US" altLang="ja-JP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チームメンバーの能力に応じて役割をうまく分配する必要性。</a:t>
            </a:r>
            <a:endParaRPr lang="en-US" altLang="ja-JP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4400" y="4526734"/>
            <a:ext cx="16761184" cy="961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F6725-8800-4A2E-83B5-6000299CAADA}"/>
              </a:ext>
            </a:extLst>
          </p:cNvPr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F908A5F-0485-4074-AEE0-188CC4D821D6}"/>
              </a:ext>
            </a:extLst>
          </p:cNvPr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3A436E-C8C9-435C-9B6B-C4D0B40BF47D}"/>
              </a:ext>
            </a:extLst>
          </p:cNvPr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B7D8A6-3C89-4585-A1EF-0DEBC3ECB970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12FD08-53AA-4392-A416-FCCF64D14F06}"/>
              </a:ext>
            </a:extLst>
          </p:cNvPr>
          <p:cNvSpPr txBox="1"/>
          <p:nvPr/>
        </p:nvSpPr>
        <p:spPr>
          <a:xfrm>
            <a:off x="7071741" y="166041"/>
            <a:ext cx="359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プロジェクトレビュー</a:t>
            </a:r>
            <a:endParaRPr lang="ko-KR" altLang="en-US" sz="2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0A77E0-F6A8-402C-874D-4BD7B8271C3B}"/>
              </a:ext>
            </a:extLst>
          </p:cNvPr>
          <p:cNvSpPr/>
          <p:nvPr/>
        </p:nvSpPr>
        <p:spPr>
          <a:xfrm>
            <a:off x="914400" y="6591300"/>
            <a:ext cx="16761184" cy="961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27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5AB71D-5C1C-40F9-8DE5-210105B7D244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/>
          <p:nvPr/>
        </p:nvSpPr>
        <p:spPr>
          <a:xfrm>
            <a:off x="9415653" y="1647316"/>
            <a:ext cx="7831455" cy="547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000" y="989330"/>
            <a:ext cx="8991600" cy="647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29255">
              <a:lnSpc>
                <a:spcPct val="117200"/>
              </a:lnSpc>
              <a:spcBef>
                <a:spcPts val="105"/>
              </a:spcBef>
            </a:pPr>
            <a:r>
              <a:rPr sz="2800" spc="-10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ジャン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ル</a:t>
            </a:r>
            <a:r>
              <a:rPr sz="2800" spc="-4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ja-JP" altLang="en-US" sz="280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ビジュアル</a:t>
            </a:r>
            <a:r>
              <a:rPr lang="ja-JP" altLang="ko-KR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ノベル</a:t>
            </a:r>
            <a:endParaRPr lang="en-US" altLang="ja-JP" sz="280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700" marR="2929255">
              <a:lnSpc>
                <a:spcPct val="117200"/>
              </a:lnSpc>
              <a:spcBef>
                <a:spcPts val="105"/>
              </a:spcBef>
            </a:pP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プラットフォーム</a:t>
            </a:r>
            <a:r>
              <a:rPr sz="2800" spc="2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PC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名</a:t>
            </a:r>
            <a:r>
              <a:rPr lang="ko-KR" altLang="en-US" sz="2800" spc="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ko-KR" altLang="en-US" sz="2800" spc="-2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ja-JP" altLang="en-US" sz="2800" b="0" i="0" dirty="0">
                <a:solidFill>
                  <a:srgbClr val="373A3C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エデンの</a:t>
            </a:r>
            <a:r>
              <a:rPr lang="ko-KR" altLang="en-US" sz="2800" b="0" i="0" dirty="0">
                <a:solidFill>
                  <a:srgbClr val="373A3C"/>
                </a:solidFill>
                <a:effectLst/>
                <a:latin typeface="Meiryo" panose="020B0604030504040204" pitchFamily="34" charset="-128"/>
              </a:rPr>
              <a:t>東</a:t>
            </a:r>
            <a:endParaRPr lang="en-US" altLang="ko-KR" sz="2800" b="0" i="0" dirty="0">
              <a:solidFill>
                <a:srgbClr val="373A3C"/>
              </a:solidFill>
              <a:effectLst/>
              <a:latin typeface="Meiryo" panose="020B0604030504040204" pitchFamily="34" charset="-128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endParaRPr lang="en-US" sz="2800" spc="-1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endParaRPr lang="en-US" altLang="ja-JP" sz="2800" spc="-5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プロジェクト紹介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193675" indent="533400">
              <a:lnSpc>
                <a:spcPts val="3660"/>
              </a:lnSpc>
              <a:spcBef>
                <a:spcPts val="114"/>
              </a:spcBef>
              <a:tabLst>
                <a:tab pos="8883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韓国で有名な</a:t>
            </a:r>
            <a:r>
              <a:rPr lang="ja-JP" altLang="en-US" sz="280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ビジュアル</a:t>
            </a:r>
            <a:r>
              <a:rPr lang="ja-JP" altLang="ko-KR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ノベル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を分析し</a:t>
            </a:r>
            <a:endParaRPr lang="en-US" altLang="ja-JP" sz="280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700" marR="193675" indent="533400">
              <a:lnSpc>
                <a:spcPts val="3660"/>
              </a:lnSpc>
              <a:spcBef>
                <a:spcPts val="114"/>
              </a:spcBef>
              <a:tabLst>
                <a:tab pos="888365" algn="l"/>
              </a:tabLst>
            </a:pPr>
            <a:r>
              <a:rPr lang="ja-JP" altLang="en-US" sz="28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　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私のスタイルで生み出すことが目標</a:t>
            </a:r>
            <a:r>
              <a:rPr lang="ja-JP" altLang="en-US" sz="2800" i="0" dirty="0">
                <a:solidFill>
                  <a:srgbClr val="000000"/>
                </a:solidFill>
                <a:effectLst/>
                <a:ea typeface="-apple-system"/>
              </a:rPr>
              <a:t>。</a:t>
            </a:r>
            <a:r>
              <a:rPr lang="ja-JP" altLang="en-US" sz="2800" dirty="0">
                <a:solidFill>
                  <a:srgbClr val="000000"/>
                </a:solidFill>
                <a:ea typeface="-apple-system"/>
              </a:rPr>
              <a:t>　　　　　　　　　　　　　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開発人数</a:t>
            </a:r>
            <a:r>
              <a:rPr lang="ja-JP" altLang="en-US" sz="2800" spc="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1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人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プロジェクトの特徴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spcBef>
                <a:spcPts val="580"/>
              </a:spcBef>
              <a:tabLst>
                <a:tab pos="8121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キリスト教を素材にした</a:t>
            </a:r>
            <a:r>
              <a:rPr lang="ja-JP" altLang="en-US" sz="280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ビジュアル</a:t>
            </a:r>
            <a:r>
              <a:rPr lang="ja-JP" altLang="ko-KR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ノベル</a:t>
            </a:r>
            <a:r>
              <a:rPr lang="ja-JP" altLang="en-US" sz="2800" i="0" dirty="0">
                <a:solidFill>
                  <a:srgbClr val="000000"/>
                </a:solidFill>
                <a:effectLst/>
                <a:ea typeface="-apple-system"/>
              </a:rPr>
              <a:t>。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AI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を利用してつくった背景、キャラクター。</a:t>
            </a: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	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現在略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20~30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分ぐらいのプロトタイプが完成。</a:t>
            </a:r>
            <a:endParaRPr lang="ko-KR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99310" y="64007"/>
            <a:ext cx="2659761" cy="512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997700" y="46545"/>
            <a:ext cx="3736340" cy="610235"/>
            <a:chOff x="6997700" y="46545"/>
            <a:chExt cx="3736340" cy="610235"/>
          </a:xfrm>
        </p:grpSpPr>
        <p:sp>
          <p:nvSpPr>
            <p:cNvPr id="20" name="object 20"/>
            <p:cNvSpPr/>
            <p:nvPr/>
          </p:nvSpPr>
          <p:spPr>
            <a:xfrm>
              <a:off x="7010400" y="59245"/>
              <a:ext cx="3710940" cy="584835"/>
            </a:xfrm>
            <a:custGeom>
              <a:avLst/>
              <a:gdLst/>
              <a:ahLst/>
              <a:cxnLst/>
              <a:rect l="l" t="t" r="r" b="b"/>
              <a:pathLst>
                <a:path w="3710940" h="584835">
                  <a:moveTo>
                    <a:pt x="3710559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3710559" y="584771"/>
                  </a:lnTo>
                  <a:lnTo>
                    <a:pt x="37105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10400" y="59245"/>
              <a:ext cx="3710940" cy="584835"/>
            </a:xfrm>
            <a:custGeom>
              <a:avLst/>
              <a:gdLst/>
              <a:ahLst/>
              <a:cxnLst/>
              <a:rect l="l" t="t" r="r" b="b"/>
              <a:pathLst>
                <a:path w="3710940" h="584835">
                  <a:moveTo>
                    <a:pt x="0" y="584771"/>
                  </a:moveTo>
                  <a:lnTo>
                    <a:pt x="3710559" y="584771"/>
                  </a:lnTo>
                  <a:lnTo>
                    <a:pt x="3710559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ln w="25400">
              <a:solidFill>
                <a:srgbClr val="DCE6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260081" y="29667"/>
            <a:ext cx="3281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プロジェクト概要</a:t>
            </a:r>
            <a:endParaRPr sz="3200"/>
          </a:p>
        </p:txBody>
      </p:sp>
      <p:sp>
        <p:nvSpPr>
          <p:cNvPr id="23" name="object 23"/>
          <p:cNvSpPr/>
          <p:nvPr/>
        </p:nvSpPr>
        <p:spPr>
          <a:xfrm>
            <a:off x="1295400" y="723900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02739" y="61305"/>
            <a:ext cx="285432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95" dirty="0">
                <a:solidFill>
                  <a:srgbClr val="E36C09"/>
                </a:solidFill>
                <a:latin typeface="MS PMincho"/>
                <a:cs typeface="MS PMincho"/>
              </a:rPr>
              <a:t>STELLA</a:t>
            </a:r>
            <a:r>
              <a:rPr sz="3350" b="1" i="1" spc="-125" dirty="0">
                <a:solidFill>
                  <a:srgbClr val="E36C09"/>
                </a:solidFill>
                <a:latin typeface="MS PMincho"/>
                <a:cs typeface="MS PMincho"/>
              </a:rPr>
              <a:t> </a:t>
            </a:r>
            <a:r>
              <a:rPr sz="3350" b="1" i="1" spc="-100" dirty="0">
                <a:solidFill>
                  <a:srgbClr val="E36C09"/>
                </a:solidFill>
                <a:latin typeface="MS PMincho"/>
                <a:cs typeface="MS PMincho"/>
              </a:rPr>
              <a:t>BELLA</a:t>
            </a:r>
            <a:endParaRPr sz="3350">
              <a:latin typeface="MS PMincho"/>
              <a:cs typeface="MS PMinch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CDB2D-370A-49EF-B310-04E8007BE5C4}"/>
              </a:ext>
            </a:extLst>
          </p:cNvPr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プロジェクト概要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D8BAC-700E-404A-ACEB-80D13AF63CBC}"/>
              </a:ext>
            </a:extLst>
          </p:cNvPr>
          <p:cNvSpPr txBox="1"/>
          <p:nvPr/>
        </p:nvSpPr>
        <p:spPr>
          <a:xfrm>
            <a:off x="1143000" y="85725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開発ツール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BE2E2-4E0C-4834-A418-A4E09C5B3958}"/>
              </a:ext>
            </a:extLst>
          </p:cNvPr>
          <p:cNvSpPr txBox="1"/>
          <p:nvPr/>
        </p:nvSpPr>
        <p:spPr>
          <a:xfrm>
            <a:off x="685800" y="2552700"/>
            <a:ext cx="685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開発期間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:2022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年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11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月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~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現在開発中</a:t>
            </a:r>
            <a:endParaRPr lang="en-US" altLang="ko-KR" sz="2800" spc="-5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pic>
        <p:nvPicPr>
          <p:cNvPr id="4" name="그림 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BC887AD-00B7-76F5-22DE-21CD1C523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53" y="1647521"/>
            <a:ext cx="7831455" cy="549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8A862-0CE8-7683-FA13-AB2DCA32238B}"/>
              </a:ext>
            </a:extLst>
          </p:cNvPr>
          <p:cNvSpPr txBox="1"/>
          <p:nvPr/>
        </p:nvSpPr>
        <p:spPr>
          <a:xfrm>
            <a:off x="685799" y="3105770"/>
            <a:ext cx="7696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言語：韓国語（日本語バージョンは開発中）</a:t>
            </a:r>
            <a:endParaRPr lang="en-US" altLang="ko-KR" sz="2800" spc="-5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993C567D-743B-9C30-C32C-03B8E6FCEC55}"/>
              </a:ext>
            </a:extLst>
          </p:cNvPr>
          <p:cNvSpPr txBox="1"/>
          <p:nvPr/>
        </p:nvSpPr>
        <p:spPr>
          <a:xfrm>
            <a:off x="3657600" y="7734262"/>
            <a:ext cx="4191000" cy="2154436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endParaRPr lang="en-US" sz="2800" b="1" spc="-1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Game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2" name="object 13">
            <a:extLst>
              <a:ext uri="{FF2B5EF4-FFF2-40B4-BE49-F238E27FC236}">
                <a16:creationId xmlns:a16="http://schemas.microsoft.com/office/drawing/2014/main" id="{BE756E47-0943-960D-8238-5DF68296542C}"/>
              </a:ext>
            </a:extLst>
          </p:cNvPr>
          <p:cNvGrpSpPr/>
          <p:nvPr/>
        </p:nvGrpSpPr>
        <p:grpSpPr>
          <a:xfrm>
            <a:off x="5078588" y="8186047"/>
            <a:ext cx="10034172" cy="1055506"/>
            <a:chOff x="5078588" y="8186047"/>
            <a:chExt cx="10034172" cy="1055506"/>
          </a:xfrm>
        </p:grpSpPr>
        <p:sp>
          <p:nvSpPr>
            <p:cNvPr id="33" name="object 14">
              <a:extLst>
                <a:ext uri="{FF2B5EF4-FFF2-40B4-BE49-F238E27FC236}">
                  <a16:creationId xmlns:a16="http://schemas.microsoft.com/office/drawing/2014/main" id="{2EE01718-0759-ED7A-99E2-B185471257AC}"/>
                </a:ext>
              </a:extLst>
            </p:cNvPr>
            <p:cNvSpPr/>
            <p:nvPr/>
          </p:nvSpPr>
          <p:spPr>
            <a:xfrm>
              <a:off x="5078588" y="8480967"/>
              <a:ext cx="1241777" cy="4656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2F920443-6432-6C11-1628-DD1A2D8F8C43}"/>
                </a:ext>
              </a:extLst>
            </p:cNvPr>
            <p:cNvSpPr/>
            <p:nvPr/>
          </p:nvSpPr>
          <p:spPr>
            <a:xfrm>
              <a:off x="13805392" y="8186047"/>
              <a:ext cx="1307368" cy="10555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5">
            <a:extLst>
              <a:ext uri="{FF2B5EF4-FFF2-40B4-BE49-F238E27FC236}">
                <a16:creationId xmlns:a16="http://schemas.microsoft.com/office/drawing/2014/main" id="{8D64244E-CBD0-DD86-7C92-3BDF64E3598A}"/>
              </a:ext>
            </a:extLst>
          </p:cNvPr>
          <p:cNvSpPr txBox="1"/>
          <p:nvPr/>
        </p:nvSpPr>
        <p:spPr>
          <a:xfrm>
            <a:off x="12954000" y="7734262"/>
            <a:ext cx="4838700" cy="2139047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R="313055" algn="ctr">
              <a:lnSpc>
                <a:spcPct val="100000"/>
              </a:lnSpc>
            </a:pPr>
            <a:endParaRPr lang="en-US" sz="2700" dirty="0">
              <a:latin typeface="Times New Roman"/>
              <a:cs typeface="Times New Roman"/>
            </a:endParaRPr>
          </a:p>
          <a:p>
            <a:pPr marR="31305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Image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FCF89094-0017-7220-CCAD-0038F7022D03}"/>
              </a:ext>
            </a:extLst>
          </p:cNvPr>
          <p:cNvSpPr txBox="1"/>
          <p:nvPr/>
        </p:nvSpPr>
        <p:spPr>
          <a:xfrm>
            <a:off x="8305800" y="7734300"/>
            <a:ext cx="4191000" cy="2154436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endParaRPr lang="en-US" sz="2800" b="1" spc="-1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endParaRPr lang="en-US" sz="2800" b="1" spc="-1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r>
              <a:rPr lang="en-US" sz="2800" b="1" spc="-10" dirty="0">
                <a:latin typeface="Calibri"/>
                <a:cs typeface="Calibri"/>
              </a:rPr>
              <a:t>Office</a:t>
            </a:r>
            <a:endParaRPr lang="ko-KR" altLang="en-US" sz="2800" dirty="0">
              <a:latin typeface="Calibri"/>
              <a:cs typeface="Calibri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BCA04-DB8F-FDC8-4EC4-BEA6ADB4FB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89" y="8209956"/>
            <a:ext cx="2167372" cy="1219147"/>
          </a:xfrm>
          <a:prstGeom prst="rect">
            <a:avLst/>
          </a:prstGeom>
        </p:spPr>
      </p:pic>
      <p:pic>
        <p:nvPicPr>
          <p:cNvPr id="51" name="그림 5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4AEEEAD-3BF1-B46B-E2A3-AC14C972BF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073" y="7895715"/>
            <a:ext cx="1159806" cy="16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2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7A789F-8F7C-8817-DBF5-A99ED0B11E8F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5271" y="1139951"/>
            <a:ext cx="8034528" cy="54772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7761" y="7735061"/>
            <a:ext cx="4191000" cy="2266315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R="38735"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Game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97989" y="8113776"/>
            <a:ext cx="7418705" cy="1199515"/>
            <a:chOff x="7897989" y="8113776"/>
            <a:chExt cx="7418705" cy="11995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7989" y="8480647"/>
              <a:ext cx="1241777" cy="4656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5854" y="8185739"/>
              <a:ext cx="1307592" cy="10554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5500" y="8113776"/>
              <a:ext cx="1790700" cy="119938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296161" y="721613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2739" y="61305"/>
            <a:ext cx="23558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200" dirty="0">
                <a:solidFill>
                  <a:srgbClr val="7900FD"/>
                </a:solidFill>
                <a:latin typeface="Times New Roman"/>
                <a:cs typeface="Times New Roman"/>
              </a:rPr>
              <a:t>STILL</a:t>
            </a:r>
            <a:r>
              <a:rPr sz="3350" b="1" i="1" spc="90" dirty="0">
                <a:solidFill>
                  <a:srgbClr val="7900FD"/>
                </a:solidFill>
                <a:latin typeface="Times New Roman"/>
                <a:cs typeface="Times New Roman"/>
              </a:rPr>
              <a:t> </a:t>
            </a:r>
            <a:r>
              <a:rPr sz="3350" b="1" i="1" spc="-210" dirty="0">
                <a:solidFill>
                  <a:srgbClr val="7900FD"/>
                </a:solidFill>
                <a:latin typeface="Times New Roman"/>
                <a:cs typeface="Times New Roman"/>
              </a:rPr>
              <a:t>ALIVE</a:t>
            </a:r>
            <a:endParaRPr sz="33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35461" y="7735061"/>
            <a:ext cx="4838700" cy="2266315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R="31432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2794" y="8706104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SimSun"/>
                <a:cs typeface="SimSun"/>
              </a:rPr>
              <a:t>開発ツール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491" y="934056"/>
            <a:ext cx="9474835" cy="642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8940">
              <a:lnSpc>
                <a:spcPct val="117200"/>
              </a:lnSpc>
              <a:spcBef>
                <a:spcPts val="100"/>
              </a:spcBef>
            </a:pPr>
            <a:r>
              <a:rPr sz="2800" spc="-2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ジャン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ル</a:t>
            </a:r>
            <a:r>
              <a:rPr sz="2800" spc="-48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2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1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アドベンチャーゲーム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プラットフォーム</a:t>
            </a:r>
            <a:r>
              <a:rPr sz="2800" spc="-44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45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37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PC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プロジェクト名</a:t>
            </a:r>
            <a:r>
              <a:rPr sz="2800" spc="-45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48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14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STILLAL</a:t>
            </a:r>
            <a:r>
              <a:rPr sz="2800" spc="15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I</a:t>
            </a:r>
            <a:r>
              <a:rPr sz="2800" spc="4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VE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2700" marR="3732529" indent="2540">
              <a:lnSpc>
                <a:spcPts val="4350"/>
              </a:lnSpc>
              <a:spcBef>
                <a:spcPts val="10"/>
              </a:spcBef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開発期間</a:t>
            </a:r>
            <a:r>
              <a:rPr sz="2800" spc="-204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3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2018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年</a:t>
            </a:r>
            <a:r>
              <a:rPr sz="2800" spc="-5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3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3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月</a:t>
            </a:r>
            <a:r>
              <a:rPr sz="2800" spc="84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~</a:t>
            </a:r>
            <a:r>
              <a:rPr sz="2800" spc="3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201</a:t>
            </a:r>
            <a:r>
              <a:rPr sz="2800" spc="34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8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年</a:t>
            </a:r>
            <a:r>
              <a:rPr sz="2800" spc="-49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3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5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月 </a:t>
            </a: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プロジェクト紹介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2700" marR="1827530" indent="533400">
              <a:lnSpc>
                <a:spcPts val="3700"/>
              </a:lnSpc>
              <a:spcBef>
                <a:spcPts val="160"/>
              </a:spcBef>
              <a:buChar char="•"/>
              <a:tabLst>
                <a:tab pos="889000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氷河</a:t>
            </a: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期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を背景にした</a:t>
            </a:r>
            <a:r>
              <a:rPr sz="2800" spc="-5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アドベンチャーゲーム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開発人数</a:t>
            </a:r>
            <a:r>
              <a:rPr sz="2800" spc="-45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45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４人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プロジェクトの特徴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812800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812800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氷河期に合った背景やキャラクタ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、シ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ス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テム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812800" indent="-343535">
              <a:lnSpc>
                <a:spcPct val="100000"/>
              </a:lnSpc>
              <a:buChar char="•"/>
              <a:tabLst>
                <a:tab pos="812800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アイテムを使ったパズルプレイ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2700" marR="1130300">
              <a:lnSpc>
                <a:spcPct val="101400"/>
              </a:lnSpc>
              <a:spcBef>
                <a:spcPts val="805"/>
              </a:spcBef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担当部分</a:t>
            </a:r>
            <a:r>
              <a:rPr sz="2800" spc="-46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45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チームリーダーおよびメインディレ</a:t>
            </a:r>
            <a:r>
              <a:rPr sz="2800" spc="-46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クタ ーとして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algun Gothic"/>
              </a:rPr>
              <a:t>全般的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の計画、開発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5240">
              <a:lnSpc>
                <a:spcPct val="100000"/>
              </a:lnSpc>
              <a:spcBef>
                <a:spcPts val="420"/>
              </a:spcBef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algun Gothic"/>
              </a:rPr>
              <a:t>ダウンロ</a:t>
            </a:r>
            <a:r>
              <a:rPr sz="2800" spc="5" dirty="0">
                <a:latin typeface="Meiryo" panose="020B0604030504040204" pitchFamily="34" charset="-128"/>
                <a:ea typeface="Meiryo" panose="020B0604030504040204" pitchFamily="34" charset="-128"/>
                <a:cs typeface="MS Gothic"/>
              </a:rPr>
              <a:t>ード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Calibri"/>
              </a:rPr>
              <a:t>U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Calibri"/>
              </a:rPr>
              <a:t>R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Calibri"/>
              </a:rPr>
              <a:t>L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Calibri"/>
              </a:rPr>
              <a:t> </a:t>
            </a:r>
            <a:r>
              <a:rPr sz="2800" spc="-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:</a:t>
            </a:r>
            <a:r>
              <a:rPr sz="2800" spc="-46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3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https://githu</a:t>
            </a:r>
            <a:r>
              <a:rPr sz="2800" spc="-5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b.c</a:t>
            </a:r>
            <a:r>
              <a:rPr sz="2800" spc="-6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o</a:t>
            </a:r>
            <a:r>
              <a:rPr sz="2800" spc="14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m</a:t>
            </a:r>
            <a:r>
              <a:rPr sz="2800" spc="2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/gigs</a:t>
            </a:r>
            <a:r>
              <a:rPr sz="2800" spc="2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K</a:t>
            </a:r>
            <a:r>
              <a:rPr sz="2800" spc="29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i</a:t>
            </a:r>
            <a:r>
              <a:rPr sz="2800" spc="46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m</a:t>
            </a:r>
            <a:r>
              <a:rPr sz="2800" spc="-17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/s</a:t>
            </a:r>
            <a:r>
              <a:rPr sz="2800" spc="-18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t</a:t>
            </a:r>
            <a:r>
              <a:rPr sz="2800" spc="-509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illa</a:t>
            </a:r>
            <a:r>
              <a:rPr sz="2800" spc="-52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l</a:t>
            </a:r>
            <a:r>
              <a:rPr sz="2800" spc="-254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i</a:t>
            </a:r>
            <a:r>
              <a:rPr sz="2800" spc="-28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v</a:t>
            </a:r>
            <a:r>
              <a:rPr sz="2800" spc="21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e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636270">
              <a:lnSpc>
                <a:spcPct val="100000"/>
              </a:lnSpc>
              <a:spcBef>
                <a:spcPts val="700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プロジェクト概要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BF1E1F-BAB6-A105-826E-D0F2FDEAF18F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2591562" y="3054857"/>
            <a:ext cx="14325600" cy="4985385"/>
          </a:xfrm>
          <a:custGeom>
            <a:avLst/>
            <a:gdLst/>
            <a:ahLst/>
            <a:cxnLst/>
            <a:rect l="l" t="t" r="r" b="b"/>
            <a:pathLst>
              <a:path w="14325600" h="4985384">
                <a:moveTo>
                  <a:pt x="0" y="4985004"/>
                </a:moveTo>
                <a:lnTo>
                  <a:pt x="14325600" y="4985004"/>
                </a:lnTo>
                <a:lnTo>
                  <a:pt x="14325600" y="0"/>
                </a:lnTo>
                <a:lnTo>
                  <a:pt x="0" y="0"/>
                </a:lnTo>
                <a:lnTo>
                  <a:pt x="0" y="4985004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8861" y="1245361"/>
            <a:ext cx="14351000" cy="13651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175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565"/>
              </a:spcBef>
            </a:pPr>
            <a:r>
              <a:rPr sz="2800" spc="15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STILL</a:t>
            </a:r>
            <a:r>
              <a:rPr sz="2800" spc="-45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ALIVE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は、私が初め</a:t>
            </a:r>
            <a:r>
              <a:rPr sz="2800" spc="-2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て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行った</a:t>
            </a:r>
            <a:r>
              <a:rPr sz="2800" spc="-40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チームゲーム制作プロジェクトで</a:t>
            </a:r>
            <a:r>
              <a:rPr sz="2800" spc="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す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。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03505" marR="89916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その当時、私は</a:t>
            </a:r>
            <a:r>
              <a:rPr sz="2800" spc="-2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Uni</a:t>
            </a:r>
            <a:r>
              <a:rPr sz="2800" spc="-3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t</a:t>
            </a:r>
            <a:r>
              <a:rPr sz="2800" spc="17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y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を学んだば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か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り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で、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技術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力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が足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り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なか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っ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た上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プロ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ジ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ェク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ト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時 </a:t>
            </a:r>
            <a:r>
              <a:rPr sz="2800" spc="-1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間も少なかったため、簡単なカジ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ュ</a:t>
            </a:r>
            <a:r>
              <a:rPr sz="2800" spc="-1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アル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ゲ</a:t>
            </a:r>
            <a:r>
              <a:rPr sz="2800" spc="-1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ーム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中</a:t>
            </a:r>
            <a:r>
              <a:rPr sz="2800" spc="-1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心の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製</a:t>
            </a:r>
            <a:r>
              <a:rPr sz="2800" spc="-1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作す</a:t>
            </a:r>
            <a:r>
              <a:rPr sz="2800" spc="2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る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にしました。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6161" y="721613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2739" y="61305"/>
            <a:ext cx="23558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200" dirty="0">
                <a:solidFill>
                  <a:srgbClr val="7900FD"/>
                </a:solidFill>
                <a:latin typeface="Times New Roman"/>
                <a:cs typeface="Times New Roman"/>
              </a:rPr>
              <a:t>STILL</a:t>
            </a:r>
            <a:r>
              <a:rPr sz="3350" b="1" i="1" spc="90" dirty="0">
                <a:solidFill>
                  <a:srgbClr val="7900FD"/>
                </a:solidFill>
                <a:latin typeface="Times New Roman"/>
                <a:cs typeface="Times New Roman"/>
              </a:rPr>
              <a:t> </a:t>
            </a:r>
            <a:r>
              <a:rPr sz="3350" b="1" i="1" spc="-210" dirty="0">
                <a:solidFill>
                  <a:srgbClr val="7900FD"/>
                </a:solidFill>
                <a:latin typeface="Times New Roman"/>
                <a:cs typeface="Times New Roman"/>
              </a:rPr>
              <a:t>ALIVE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8861" y="8203945"/>
            <a:ext cx="14351000" cy="141256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8745" rIns="0" bIns="0" rtlCol="0">
            <a:spAutoFit/>
          </a:bodyPr>
          <a:lstStyle/>
          <a:p>
            <a:pPr marL="103505" marR="962660">
              <a:lnSpc>
                <a:spcPct val="100000"/>
              </a:lnSpc>
              <a:spcBef>
                <a:spcPts val="935"/>
              </a:spcBef>
            </a:pP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私たちは韓国で人気のカジュアル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ゲ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ーム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プレ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イ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しな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が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ら</a:t>
            </a:r>
            <a:r>
              <a:rPr sz="2800" spc="-37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どのような形のゲームを 作るのが良いかについて討論した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結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果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</a:t>
            </a:r>
            <a:r>
              <a:rPr sz="2800" spc="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制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限時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間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内に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目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的地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たど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り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着く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  <a:p>
            <a:pPr marL="10350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形式のアドベンチャーゲームを作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る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こと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しま</a:t>
            </a:r>
            <a:r>
              <a:rPr sz="28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</a:t>
            </a:r>
            <a:r>
              <a:rPr sz="28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</a:t>
            </a:r>
            <a:r>
              <a:rPr sz="2800" spc="-5" dirty="0">
                <a:solidFill>
                  <a:srgbClr val="FFFFFF"/>
                </a:solidFill>
                <a:latin typeface="SimSun"/>
                <a:cs typeface="SimSun"/>
              </a:rPr>
              <a:t>。</a:t>
            </a:r>
            <a:endParaRPr sz="2800" dirty="0">
              <a:latin typeface="SimSun"/>
              <a:cs typeface="SimSu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43200" y="3794759"/>
            <a:ext cx="14020800" cy="3576954"/>
            <a:chOff x="2743200" y="3794759"/>
            <a:chExt cx="14020800" cy="357695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3794759"/>
              <a:ext cx="5943600" cy="35768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400" y="3794759"/>
              <a:ext cx="5943600" cy="357682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06361" y="7544561"/>
            <a:ext cx="5410200" cy="401320"/>
          </a:xfrm>
          <a:prstGeom prst="rect">
            <a:avLst/>
          </a:prstGeom>
          <a:solidFill>
            <a:srgbClr val="DBEDF4"/>
          </a:solidFill>
          <a:ln w="254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Malgun Gothic"/>
                <a:cs typeface="Malgun Gothic"/>
              </a:rPr>
              <a:t>▲</a:t>
            </a:r>
            <a:r>
              <a:rPr sz="2000" dirty="0">
                <a:latin typeface="SimSun"/>
                <a:cs typeface="SimSun"/>
              </a:rPr>
              <a:t>参考にした韓国の有</a:t>
            </a:r>
            <a:r>
              <a:rPr sz="2000" spc="-15" dirty="0">
                <a:latin typeface="SimSun"/>
                <a:cs typeface="SimSun"/>
              </a:rPr>
              <a:t>名</a:t>
            </a:r>
            <a:r>
              <a:rPr sz="2000" dirty="0">
                <a:latin typeface="SimSun"/>
                <a:cs typeface="SimSun"/>
              </a:rPr>
              <a:t>なカ</a:t>
            </a:r>
            <a:r>
              <a:rPr sz="2000" spc="-15" dirty="0">
                <a:latin typeface="SimSun"/>
                <a:cs typeface="SimSun"/>
              </a:rPr>
              <a:t>ジ</a:t>
            </a:r>
            <a:r>
              <a:rPr sz="2000" dirty="0">
                <a:latin typeface="SimSun"/>
                <a:cs typeface="SimSun"/>
              </a:rPr>
              <a:t>ュア</a:t>
            </a:r>
            <a:r>
              <a:rPr sz="2000" spc="-15" dirty="0">
                <a:latin typeface="SimSun"/>
                <a:cs typeface="SimSun"/>
              </a:rPr>
              <a:t>ル</a:t>
            </a:r>
            <a:r>
              <a:rPr sz="2000" dirty="0">
                <a:latin typeface="SimSun"/>
                <a:cs typeface="SimSun"/>
              </a:rPr>
              <a:t>ゲーム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企画意図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5ABC44-744A-9D50-5468-553531CC62E0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/>
          <p:nvPr/>
        </p:nvSpPr>
        <p:spPr>
          <a:xfrm>
            <a:off x="686562" y="2934461"/>
            <a:ext cx="16764000" cy="4800600"/>
          </a:xfrm>
          <a:custGeom>
            <a:avLst/>
            <a:gdLst/>
            <a:ahLst/>
            <a:cxnLst/>
            <a:rect l="l" t="t" r="r" b="b"/>
            <a:pathLst>
              <a:path w="16764000" h="4800600">
                <a:moveTo>
                  <a:pt x="0" y="4800600"/>
                </a:moveTo>
                <a:lnTo>
                  <a:pt x="16764000" y="4800600"/>
                </a:lnTo>
                <a:lnTo>
                  <a:pt x="16764000" y="0"/>
                </a:lnTo>
                <a:lnTo>
                  <a:pt x="0" y="0"/>
                </a:lnTo>
                <a:lnTo>
                  <a:pt x="0" y="4800600"/>
                </a:lnTo>
                <a:close/>
              </a:path>
            </a:pathLst>
          </a:custGeom>
          <a:ln w="38100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48460" y="8281161"/>
            <a:ext cx="1628076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背景を決めた私たちは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ド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キュ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メ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ンタ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リ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ー、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イ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ンタ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ネッ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ト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など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参考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して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氷河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期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にふ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さ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わし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い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コン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セ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プト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ート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製作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後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、こ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れ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を土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台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にゲ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ー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ムを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つ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くり</a:t>
            </a:r>
            <a:r>
              <a:rPr sz="3200" spc="-15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ま</a:t>
            </a:r>
            <a:r>
              <a:rPr sz="3200" dirty="0" err="1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した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。</a:t>
            </a:r>
            <a:endParaRPr sz="32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8867" y="3086100"/>
            <a:ext cx="16372840" cy="4038600"/>
            <a:chOff x="848867" y="3086100"/>
            <a:chExt cx="16372840" cy="4038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" y="3086100"/>
              <a:ext cx="4713732" cy="403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800" y="3087623"/>
              <a:ext cx="4713732" cy="4037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1626" y="3087623"/>
              <a:ext cx="4639572" cy="40370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41314" y="486384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242315" y="0"/>
                  </a:moveTo>
                  <a:lnTo>
                    <a:pt x="0" y="0"/>
                  </a:lnTo>
                  <a:lnTo>
                    <a:pt x="242315" y="242315"/>
                  </a:lnTo>
                  <a:lnTo>
                    <a:pt x="0" y="484631"/>
                  </a:lnTo>
                  <a:lnTo>
                    <a:pt x="242315" y="484631"/>
                  </a:lnTo>
                  <a:lnTo>
                    <a:pt x="484632" y="242315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1314" y="4863845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39" h="485139">
                  <a:moveTo>
                    <a:pt x="0" y="0"/>
                  </a:moveTo>
                  <a:lnTo>
                    <a:pt x="242315" y="0"/>
                  </a:lnTo>
                  <a:lnTo>
                    <a:pt x="484632" y="242315"/>
                  </a:lnTo>
                  <a:lnTo>
                    <a:pt x="242315" y="484631"/>
                  </a:lnTo>
                  <a:lnTo>
                    <a:pt x="0" y="484631"/>
                  </a:lnTo>
                  <a:lnTo>
                    <a:pt x="242315" y="24231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84329" y="4888229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242316" y="0"/>
                  </a:moveTo>
                  <a:lnTo>
                    <a:pt x="0" y="0"/>
                  </a:lnTo>
                  <a:lnTo>
                    <a:pt x="242316" y="242316"/>
                  </a:lnTo>
                  <a:lnTo>
                    <a:pt x="0" y="484632"/>
                  </a:lnTo>
                  <a:lnTo>
                    <a:pt x="242316" y="484632"/>
                  </a:lnTo>
                  <a:lnTo>
                    <a:pt x="484631" y="242316"/>
                  </a:lnTo>
                  <a:lnTo>
                    <a:pt x="2423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84329" y="4888229"/>
              <a:ext cx="485140" cy="485140"/>
            </a:xfrm>
            <a:custGeom>
              <a:avLst/>
              <a:gdLst/>
              <a:ahLst/>
              <a:cxnLst/>
              <a:rect l="l" t="t" r="r" b="b"/>
              <a:pathLst>
                <a:path w="485140" h="485139">
                  <a:moveTo>
                    <a:pt x="0" y="0"/>
                  </a:moveTo>
                  <a:lnTo>
                    <a:pt x="242316" y="0"/>
                  </a:lnTo>
                  <a:lnTo>
                    <a:pt x="484631" y="242316"/>
                  </a:lnTo>
                  <a:lnTo>
                    <a:pt x="242316" y="484632"/>
                  </a:lnTo>
                  <a:lnTo>
                    <a:pt x="0" y="484632"/>
                  </a:lnTo>
                  <a:lnTo>
                    <a:pt x="242316" y="24231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001761" y="7201661"/>
            <a:ext cx="1996439" cy="384175"/>
          </a:xfrm>
          <a:prstGeom prst="rect">
            <a:avLst/>
          </a:prstGeom>
          <a:solidFill>
            <a:srgbClr val="FFC000"/>
          </a:solidFill>
          <a:ln w="25400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1800" dirty="0">
                <a:latin typeface="SimSun"/>
                <a:cs typeface="SimSun"/>
              </a:rPr>
              <a:t>コンセプトアート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48460" y="1294002"/>
            <a:ext cx="126295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制限時間があるゲームの特性上</a:t>
            </a:r>
            <a:r>
              <a:rPr sz="3200" spc="-2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緊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張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感を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与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える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背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景が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必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要で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た。 私たちは映画からアイ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デ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ィア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得て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河期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の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世界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実装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まし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。</a:t>
            </a:r>
          </a:p>
        </p:txBody>
      </p:sp>
      <p:sp>
        <p:nvSpPr>
          <p:cNvPr id="14" name="object 14"/>
          <p:cNvSpPr/>
          <p:nvPr/>
        </p:nvSpPr>
        <p:spPr>
          <a:xfrm>
            <a:off x="1296161" y="721613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02739" y="61305"/>
            <a:ext cx="23558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200" dirty="0">
                <a:solidFill>
                  <a:srgbClr val="7900FD"/>
                </a:solidFill>
                <a:latin typeface="Times New Roman"/>
                <a:cs typeface="Times New Roman"/>
              </a:rPr>
              <a:t>STILL</a:t>
            </a:r>
            <a:r>
              <a:rPr sz="3350" b="1" i="1" spc="90" dirty="0">
                <a:solidFill>
                  <a:srgbClr val="7900FD"/>
                </a:solidFill>
                <a:latin typeface="Times New Roman"/>
                <a:cs typeface="Times New Roman"/>
              </a:rPr>
              <a:t> </a:t>
            </a:r>
            <a:r>
              <a:rPr sz="3350" b="1" i="1" spc="-210" dirty="0">
                <a:solidFill>
                  <a:srgbClr val="7900FD"/>
                </a:solidFill>
                <a:latin typeface="Times New Roman"/>
                <a:cs typeface="Times New Roman"/>
              </a:rPr>
              <a:t>ALIVE</a:t>
            </a:r>
            <a:endParaRPr sz="335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4158721" y="7201661"/>
            <a:ext cx="1996439" cy="384175"/>
          </a:xfrm>
          <a:prstGeom prst="rect">
            <a:avLst/>
          </a:prstGeom>
          <a:solidFill>
            <a:srgbClr val="FFC000"/>
          </a:solidFill>
          <a:ln w="2540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640080">
              <a:lnSpc>
                <a:spcPct val="100000"/>
              </a:lnSpc>
              <a:spcBef>
                <a:spcPts val="85"/>
              </a:spcBef>
            </a:pPr>
            <a:r>
              <a:rPr sz="1800" dirty="0">
                <a:latin typeface="SimSun"/>
                <a:cs typeface="SimSun"/>
              </a:rPr>
              <a:t>完成品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86761" y="7198614"/>
            <a:ext cx="1996439" cy="384175"/>
          </a:xfrm>
          <a:prstGeom prst="rect">
            <a:avLst/>
          </a:prstGeom>
          <a:solidFill>
            <a:srgbClr val="FFC000"/>
          </a:solidFill>
          <a:ln w="254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SimSun"/>
                <a:cs typeface="SimSun"/>
              </a:rPr>
              <a:t>参考資料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開発段階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977" y="369570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3599" y="-876300"/>
            <a:ext cx="9276190" cy="7590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973" y="4381500"/>
            <a:ext cx="9677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ja-JP" altLang="en-US" sz="80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自己紹介</a:t>
            </a:r>
            <a:endParaRPr lang="ko-KR" altLang="en-US" sz="80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112" y="934210"/>
            <a:ext cx="18021300" cy="9258300"/>
            <a:chOff x="134112" y="934210"/>
            <a:chExt cx="18021300" cy="9258300"/>
          </a:xfrm>
        </p:grpSpPr>
        <p:sp>
          <p:nvSpPr>
            <p:cNvPr id="3" name="object 3"/>
            <p:cNvSpPr/>
            <p:nvPr/>
          </p:nvSpPr>
          <p:spPr>
            <a:xfrm>
              <a:off x="153162" y="953260"/>
              <a:ext cx="17983200" cy="9220200"/>
            </a:xfrm>
            <a:custGeom>
              <a:avLst/>
              <a:gdLst/>
              <a:ahLst/>
              <a:cxnLst/>
              <a:rect l="l" t="t" r="r" b="b"/>
              <a:pathLst>
                <a:path w="17983200" h="9220200">
                  <a:moveTo>
                    <a:pt x="0" y="9220200"/>
                  </a:moveTo>
                  <a:lnTo>
                    <a:pt x="17983200" y="9220200"/>
                  </a:lnTo>
                  <a:lnTo>
                    <a:pt x="17983200" y="0"/>
                  </a:lnTo>
                  <a:lnTo>
                    <a:pt x="0" y="0"/>
                  </a:lnTo>
                  <a:lnTo>
                    <a:pt x="0" y="92202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5915" y="1129283"/>
              <a:ext cx="5472684" cy="5843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417061" y="7394702"/>
            <a:ext cx="10769600" cy="2304477"/>
          </a:xfrm>
          <a:prstGeom prst="rect">
            <a:avLst/>
          </a:prstGeom>
          <a:solidFill>
            <a:srgbClr val="622422"/>
          </a:solidFill>
        </p:spPr>
        <p:txBody>
          <a:bodyPr vert="horz" wrap="square" lIns="0" tIns="87630" rIns="0" bIns="0" rtlCol="0">
            <a:spAutoFit/>
          </a:bodyPr>
          <a:lstStyle/>
          <a:p>
            <a:pPr marL="233679" marR="12065">
              <a:lnSpc>
                <a:spcPct val="100000"/>
              </a:lnSpc>
              <a:spcBef>
                <a:spcPts val="690"/>
              </a:spcBef>
            </a:pPr>
            <a:r>
              <a:rPr sz="36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氷河期がやってきて孤立したスチールという男が、 </a:t>
            </a:r>
            <a:r>
              <a:rPr sz="3600" spc="-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生き残るためにトンネルを掘って都市に脱出する </a:t>
            </a:r>
            <a:r>
              <a:rPr sz="36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というストーリーのゲームで、体力がなくなる前 </a:t>
            </a:r>
            <a:r>
              <a:rPr sz="3600" spc="5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3600" dirty="0" err="1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に目的地に行くのが目標のゲームです</a:t>
            </a:r>
            <a:r>
              <a:rPr sz="36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。</a:t>
            </a:r>
            <a:endParaRPr lang="en-US" sz="3600" dirty="0">
              <a:solidFill>
                <a:srgbClr val="FFFFFF"/>
              </a:solidFill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58711" y="1086611"/>
            <a:ext cx="6356350" cy="1257300"/>
            <a:chOff x="6458711" y="1086611"/>
            <a:chExt cx="6356350" cy="1257300"/>
          </a:xfrm>
        </p:grpSpPr>
        <p:sp>
          <p:nvSpPr>
            <p:cNvPr id="7" name="object 7"/>
            <p:cNvSpPr/>
            <p:nvPr/>
          </p:nvSpPr>
          <p:spPr>
            <a:xfrm>
              <a:off x="6477761" y="1105661"/>
              <a:ext cx="4953000" cy="1219200"/>
            </a:xfrm>
            <a:custGeom>
              <a:avLst/>
              <a:gdLst/>
              <a:ahLst/>
              <a:cxnLst/>
              <a:rect l="l" t="t" r="r" b="b"/>
              <a:pathLst>
                <a:path w="4953000" h="1219200">
                  <a:moveTo>
                    <a:pt x="0" y="533400"/>
                  </a:moveTo>
                  <a:lnTo>
                    <a:pt x="838199" y="533400"/>
                  </a:lnTo>
                  <a:lnTo>
                    <a:pt x="838199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  <a:path w="4953000" h="1219200">
                  <a:moveTo>
                    <a:pt x="1752599" y="1219200"/>
                  </a:moveTo>
                  <a:lnTo>
                    <a:pt x="3505199" y="1219200"/>
                  </a:lnTo>
                  <a:lnTo>
                    <a:pt x="3505199" y="381000"/>
                  </a:lnTo>
                  <a:lnTo>
                    <a:pt x="1752599" y="381000"/>
                  </a:lnTo>
                  <a:lnTo>
                    <a:pt x="1752599" y="1219200"/>
                  </a:lnTo>
                  <a:close/>
                </a:path>
                <a:path w="4953000" h="1219200">
                  <a:moveTo>
                    <a:pt x="3809999" y="723900"/>
                  </a:moveTo>
                  <a:lnTo>
                    <a:pt x="4952999" y="723900"/>
                  </a:lnTo>
                  <a:lnTo>
                    <a:pt x="4952999" y="304800"/>
                  </a:lnTo>
                  <a:lnTo>
                    <a:pt x="3809999" y="304800"/>
                  </a:lnTo>
                  <a:lnTo>
                    <a:pt x="3809999" y="7239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16561" y="11818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16561" y="11818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348209" y="1301876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41261" y="1778761"/>
            <a:ext cx="711200" cy="863600"/>
            <a:chOff x="6541261" y="1778761"/>
            <a:chExt cx="711200" cy="863600"/>
          </a:xfrm>
        </p:grpSpPr>
        <p:sp>
          <p:nvSpPr>
            <p:cNvPr id="12" name="object 12"/>
            <p:cNvSpPr/>
            <p:nvPr/>
          </p:nvSpPr>
          <p:spPr>
            <a:xfrm>
              <a:off x="6553961" y="17914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53961" y="17914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84975" y="1911858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93861" y="2464561"/>
            <a:ext cx="711200" cy="863600"/>
            <a:chOff x="8293861" y="2464561"/>
            <a:chExt cx="711200" cy="863600"/>
          </a:xfrm>
        </p:grpSpPr>
        <p:sp>
          <p:nvSpPr>
            <p:cNvPr id="16" name="object 16"/>
            <p:cNvSpPr/>
            <p:nvPr/>
          </p:nvSpPr>
          <p:spPr>
            <a:xfrm>
              <a:off x="8306561" y="24772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06561" y="24772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37575" y="2597658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427461" y="1854961"/>
            <a:ext cx="711200" cy="863600"/>
            <a:chOff x="10427461" y="1854961"/>
            <a:chExt cx="711200" cy="863600"/>
          </a:xfrm>
        </p:grpSpPr>
        <p:sp>
          <p:nvSpPr>
            <p:cNvPr id="20" name="object 20"/>
            <p:cNvSpPr/>
            <p:nvPr/>
          </p:nvSpPr>
          <p:spPr>
            <a:xfrm>
              <a:off x="10440161" y="1867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40161" y="1867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671429" y="1988058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07162" y="1181861"/>
            <a:ext cx="2895600" cy="838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390"/>
              </a:spcBef>
            </a:pPr>
            <a:r>
              <a:rPr sz="4400" dirty="0">
                <a:solidFill>
                  <a:srgbClr val="FFFFFF"/>
                </a:solidFill>
                <a:latin typeface="Malgun Gothic"/>
                <a:cs typeface="Malgun Gothic"/>
              </a:rPr>
              <a:t>アイテム</a:t>
            </a:r>
            <a:endParaRPr sz="4400">
              <a:latin typeface="Malgun Gothic"/>
              <a:cs typeface="Malgun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64461" y="1169161"/>
            <a:ext cx="3911600" cy="863600"/>
            <a:chOff x="1664461" y="1169161"/>
            <a:chExt cx="3911600" cy="863600"/>
          </a:xfrm>
        </p:grpSpPr>
        <p:sp>
          <p:nvSpPr>
            <p:cNvPr id="25" name="object 25"/>
            <p:cNvSpPr/>
            <p:nvPr/>
          </p:nvSpPr>
          <p:spPr>
            <a:xfrm>
              <a:off x="2667761" y="1181861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28956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895600" y="8382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7761" y="1181861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0" y="838200"/>
                  </a:moveTo>
                  <a:lnTo>
                    <a:pt x="2895600" y="838200"/>
                  </a:lnTo>
                  <a:lnTo>
                    <a:pt x="28956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7161" y="11818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7161" y="11818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907794" y="1301876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4194" y="1152524"/>
            <a:ext cx="11442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Malgun Gothic"/>
                <a:cs typeface="Malgun Gothic"/>
              </a:rPr>
              <a:t>体力</a:t>
            </a:r>
            <a:endParaRPr sz="4400">
              <a:latin typeface="Malgun Gothic"/>
              <a:cs typeface="Malgun Gothic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103861" y="4140961"/>
            <a:ext cx="711200" cy="863600"/>
            <a:chOff x="12103861" y="4140961"/>
            <a:chExt cx="711200" cy="863600"/>
          </a:xfrm>
        </p:grpSpPr>
        <p:sp>
          <p:nvSpPr>
            <p:cNvPr id="32" name="object 32"/>
            <p:cNvSpPr/>
            <p:nvPr/>
          </p:nvSpPr>
          <p:spPr>
            <a:xfrm>
              <a:off x="12116561" y="4153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16561" y="4153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348209" y="4274311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82511" y="3226561"/>
            <a:ext cx="5297805" cy="3765550"/>
            <a:chOff x="6382511" y="3226561"/>
            <a:chExt cx="5297805" cy="3765550"/>
          </a:xfrm>
        </p:grpSpPr>
        <p:sp>
          <p:nvSpPr>
            <p:cNvPr id="36" name="object 36"/>
            <p:cNvSpPr/>
            <p:nvPr/>
          </p:nvSpPr>
          <p:spPr>
            <a:xfrm>
              <a:off x="6401561" y="4304537"/>
              <a:ext cx="5259705" cy="2668905"/>
            </a:xfrm>
            <a:custGeom>
              <a:avLst/>
              <a:gdLst/>
              <a:ahLst/>
              <a:cxnLst/>
              <a:rect l="l" t="t" r="r" b="b"/>
              <a:pathLst>
                <a:path w="5259705" h="2668904">
                  <a:moveTo>
                    <a:pt x="0" y="2668524"/>
                  </a:moveTo>
                  <a:lnTo>
                    <a:pt x="5257799" y="2668524"/>
                  </a:lnTo>
                  <a:lnTo>
                    <a:pt x="5257799" y="1485900"/>
                  </a:lnTo>
                  <a:lnTo>
                    <a:pt x="0" y="1485900"/>
                  </a:lnTo>
                  <a:lnTo>
                    <a:pt x="0" y="2668524"/>
                  </a:lnTo>
                  <a:close/>
                </a:path>
                <a:path w="5259705" h="2668904">
                  <a:moveTo>
                    <a:pt x="2630423" y="1461515"/>
                  </a:moveTo>
                  <a:lnTo>
                    <a:pt x="5259323" y="1461515"/>
                  </a:lnTo>
                  <a:lnTo>
                    <a:pt x="5259323" y="0"/>
                  </a:lnTo>
                  <a:lnTo>
                    <a:pt x="2630423" y="0"/>
                  </a:lnTo>
                  <a:lnTo>
                    <a:pt x="2630423" y="14615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92561" y="32392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592561" y="32392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823829" y="3359658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88861" y="4902961"/>
            <a:ext cx="711200" cy="863600"/>
            <a:chOff x="6388861" y="4902961"/>
            <a:chExt cx="711200" cy="863600"/>
          </a:xfrm>
        </p:grpSpPr>
        <p:sp>
          <p:nvSpPr>
            <p:cNvPr id="41" name="object 41"/>
            <p:cNvSpPr/>
            <p:nvPr/>
          </p:nvSpPr>
          <p:spPr>
            <a:xfrm>
              <a:off x="6401561" y="4915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899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899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799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89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01561" y="49156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899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799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899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3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632575" y="5036311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79194" y="2084958"/>
            <a:ext cx="2768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現在の体力を示します。 </a:t>
            </a:r>
            <a:r>
              <a:rPr sz="1800" spc="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体力がすべて無くなったら ゲームオーバーです。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2342621" y="2209545"/>
            <a:ext cx="276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現在残っているアイテムの 個数を示します。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1664461" y="3103117"/>
            <a:ext cx="711200" cy="863600"/>
            <a:chOff x="1664461" y="3103117"/>
            <a:chExt cx="711200" cy="863600"/>
          </a:xfrm>
        </p:grpSpPr>
        <p:sp>
          <p:nvSpPr>
            <p:cNvPr id="47" name="object 47"/>
            <p:cNvSpPr/>
            <p:nvPr/>
          </p:nvSpPr>
          <p:spPr>
            <a:xfrm>
              <a:off x="1677161" y="3115817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199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77161" y="3115817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199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07794" y="3236468"/>
            <a:ext cx="2317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67761" y="3115817"/>
            <a:ext cx="2895600" cy="838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420"/>
              </a:spcBef>
            </a:pPr>
            <a:r>
              <a:rPr sz="4400" dirty="0">
                <a:solidFill>
                  <a:srgbClr val="FFFFFF"/>
                </a:solidFill>
                <a:latin typeface="Malgun Gothic"/>
                <a:cs typeface="Malgun Gothic"/>
              </a:rPr>
              <a:t>距離</a:t>
            </a:r>
            <a:endParaRPr sz="4400">
              <a:latin typeface="Malgun Gothic"/>
              <a:cs typeface="Malgun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79194" y="4038727"/>
            <a:ext cx="391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目的地まで残った距離を表示します。 目的地に着いたらゲームクリアです</a:t>
            </a:r>
            <a:r>
              <a:rPr sz="1800" dirty="0">
                <a:latin typeface="SimSun"/>
                <a:cs typeface="SimSun"/>
              </a:rPr>
              <a:t>。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1664461" y="4826761"/>
            <a:ext cx="711200" cy="863600"/>
            <a:chOff x="1664461" y="4826761"/>
            <a:chExt cx="711200" cy="863600"/>
          </a:xfrm>
        </p:grpSpPr>
        <p:sp>
          <p:nvSpPr>
            <p:cNvPr id="53" name="object 53"/>
            <p:cNvSpPr/>
            <p:nvPr/>
          </p:nvSpPr>
          <p:spPr>
            <a:xfrm>
              <a:off x="1677161" y="48394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342900" y="0"/>
                  </a:moveTo>
                  <a:lnTo>
                    <a:pt x="299891" y="3264"/>
                  </a:lnTo>
                  <a:lnTo>
                    <a:pt x="258476" y="12796"/>
                  </a:lnTo>
                  <a:lnTo>
                    <a:pt x="218975" y="28203"/>
                  </a:lnTo>
                  <a:lnTo>
                    <a:pt x="181710" y="49092"/>
                  </a:lnTo>
                  <a:lnTo>
                    <a:pt x="147003" y="75072"/>
                  </a:lnTo>
                  <a:lnTo>
                    <a:pt x="115175" y="105751"/>
                  </a:lnTo>
                  <a:lnTo>
                    <a:pt x="86547" y="140735"/>
                  </a:lnTo>
                  <a:lnTo>
                    <a:pt x="61442" y="179633"/>
                  </a:lnTo>
                  <a:lnTo>
                    <a:pt x="40180" y="222053"/>
                  </a:lnTo>
                  <a:lnTo>
                    <a:pt x="23083" y="267601"/>
                  </a:lnTo>
                  <a:lnTo>
                    <a:pt x="10473" y="315887"/>
                  </a:lnTo>
                  <a:lnTo>
                    <a:pt x="2672" y="366517"/>
                  </a:lnTo>
                  <a:lnTo>
                    <a:pt x="0" y="419100"/>
                  </a:lnTo>
                  <a:lnTo>
                    <a:pt x="2672" y="471682"/>
                  </a:lnTo>
                  <a:lnTo>
                    <a:pt x="10473" y="522312"/>
                  </a:lnTo>
                  <a:lnTo>
                    <a:pt x="23083" y="570598"/>
                  </a:lnTo>
                  <a:lnTo>
                    <a:pt x="40180" y="616146"/>
                  </a:lnTo>
                  <a:lnTo>
                    <a:pt x="61442" y="658566"/>
                  </a:lnTo>
                  <a:lnTo>
                    <a:pt x="86547" y="697464"/>
                  </a:lnTo>
                  <a:lnTo>
                    <a:pt x="115175" y="732448"/>
                  </a:lnTo>
                  <a:lnTo>
                    <a:pt x="147003" y="763127"/>
                  </a:lnTo>
                  <a:lnTo>
                    <a:pt x="181710" y="789107"/>
                  </a:lnTo>
                  <a:lnTo>
                    <a:pt x="218975" y="809996"/>
                  </a:lnTo>
                  <a:lnTo>
                    <a:pt x="258476" y="825403"/>
                  </a:lnTo>
                  <a:lnTo>
                    <a:pt x="299891" y="834935"/>
                  </a:lnTo>
                  <a:lnTo>
                    <a:pt x="342900" y="838200"/>
                  </a:lnTo>
                  <a:lnTo>
                    <a:pt x="385908" y="834935"/>
                  </a:lnTo>
                  <a:lnTo>
                    <a:pt x="427323" y="825403"/>
                  </a:lnTo>
                  <a:lnTo>
                    <a:pt x="466824" y="809996"/>
                  </a:lnTo>
                  <a:lnTo>
                    <a:pt x="504089" y="789107"/>
                  </a:lnTo>
                  <a:lnTo>
                    <a:pt x="538796" y="763127"/>
                  </a:lnTo>
                  <a:lnTo>
                    <a:pt x="570624" y="732448"/>
                  </a:lnTo>
                  <a:lnTo>
                    <a:pt x="599252" y="697464"/>
                  </a:lnTo>
                  <a:lnTo>
                    <a:pt x="624357" y="658566"/>
                  </a:lnTo>
                  <a:lnTo>
                    <a:pt x="645619" y="616146"/>
                  </a:lnTo>
                  <a:lnTo>
                    <a:pt x="662716" y="570598"/>
                  </a:lnTo>
                  <a:lnTo>
                    <a:pt x="675326" y="522312"/>
                  </a:lnTo>
                  <a:lnTo>
                    <a:pt x="683127" y="471682"/>
                  </a:lnTo>
                  <a:lnTo>
                    <a:pt x="685800" y="419100"/>
                  </a:lnTo>
                  <a:lnTo>
                    <a:pt x="683127" y="366517"/>
                  </a:lnTo>
                  <a:lnTo>
                    <a:pt x="675326" y="315887"/>
                  </a:lnTo>
                  <a:lnTo>
                    <a:pt x="662716" y="267601"/>
                  </a:lnTo>
                  <a:lnTo>
                    <a:pt x="645619" y="222053"/>
                  </a:lnTo>
                  <a:lnTo>
                    <a:pt x="624357" y="179633"/>
                  </a:lnTo>
                  <a:lnTo>
                    <a:pt x="599252" y="140735"/>
                  </a:lnTo>
                  <a:lnTo>
                    <a:pt x="570624" y="105751"/>
                  </a:lnTo>
                  <a:lnTo>
                    <a:pt x="538796" y="75072"/>
                  </a:lnTo>
                  <a:lnTo>
                    <a:pt x="504089" y="49092"/>
                  </a:lnTo>
                  <a:lnTo>
                    <a:pt x="466824" y="28203"/>
                  </a:lnTo>
                  <a:lnTo>
                    <a:pt x="427323" y="12796"/>
                  </a:lnTo>
                  <a:lnTo>
                    <a:pt x="385908" y="3264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77161" y="4839461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419100"/>
                  </a:moveTo>
                  <a:lnTo>
                    <a:pt x="2672" y="366517"/>
                  </a:lnTo>
                  <a:lnTo>
                    <a:pt x="10473" y="315887"/>
                  </a:lnTo>
                  <a:lnTo>
                    <a:pt x="23083" y="267601"/>
                  </a:lnTo>
                  <a:lnTo>
                    <a:pt x="40180" y="222053"/>
                  </a:lnTo>
                  <a:lnTo>
                    <a:pt x="61442" y="179633"/>
                  </a:lnTo>
                  <a:lnTo>
                    <a:pt x="86547" y="140735"/>
                  </a:lnTo>
                  <a:lnTo>
                    <a:pt x="115175" y="105751"/>
                  </a:lnTo>
                  <a:lnTo>
                    <a:pt x="147003" y="75072"/>
                  </a:lnTo>
                  <a:lnTo>
                    <a:pt x="181710" y="49092"/>
                  </a:lnTo>
                  <a:lnTo>
                    <a:pt x="218975" y="28203"/>
                  </a:lnTo>
                  <a:lnTo>
                    <a:pt x="258476" y="12796"/>
                  </a:lnTo>
                  <a:lnTo>
                    <a:pt x="299891" y="3264"/>
                  </a:lnTo>
                  <a:lnTo>
                    <a:pt x="342900" y="0"/>
                  </a:lnTo>
                  <a:lnTo>
                    <a:pt x="385908" y="3264"/>
                  </a:lnTo>
                  <a:lnTo>
                    <a:pt x="427323" y="12796"/>
                  </a:lnTo>
                  <a:lnTo>
                    <a:pt x="466824" y="28203"/>
                  </a:lnTo>
                  <a:lnTo>
                    <a:pt x="504089" y="49092"/>
                  </a:lnTo>
                  <a:lnTo>
                    <a:pt x="538796" y="75072"/>
                  </a:lnTo>
                  <a:lnTo>
                    <a:pt x="570624" y="105751"/>
                  </a:lnTo>
                  <a:lnTo>
                    <a:pt x="599252" y="140735"/>
                  </a:lnTo>
                  <a:lnTo>
                    <a:pt x="624357" y="179633"/>
                  </a:lnTo>
                  <a:lnTo>
                    <a:pt x="645619" y="222053"/>
                  </a:lnTo>
                  <a:lnTo>
                    <a:pt x="662716" y="267601"/>
                  </a:lnTo>
                  <a:lnTo>
                    <a:pt x="675326" y="315887"/>
                  </a:lnTo>
                  <a:lnTo>
                    <a:pt x="683127" y="366517"/>
                  </a:lnTo>
                  <a:lnTo>
                    <a:pt x="685800" y="419100"/>
                  </a:lnTo>
                  <a:lnTo>
                    <a:pt x="683127" y="471682"/>
                  </a:lnTo>
                  <a:lnTo>
                    <a:pt x="675326" y="522312"/>
                  </a:lnTo>
                  <a:lnTo>
                    <a:pt x="662716" y="570598"/>
                  </a:lnTo>
                  <a:lnTo>
                    <a:pt x="645619" y="616146"/>
                  </a:lnTo>
                  <a:lnTo>
                    <a:pt x="624357" y="658566"/>
                  </a:lnTo>
                  <a:lnTo>
                    <a:pt x="599252" y="697464"/>
                  </a:lnTo>
                  <a:lnTo>
                    <a:pt x="570624" y="732448"/>
                  </a:lnTo>
                  <a:lnTo>
                    <a:pt x="538796" y="763127"/>
                  </a:lnTo>
                  <a:lnTo>
                    <a:pt x="504089" y="789107"/>
                  </a:lnTo>
                  <a:lnTo>
                    <a:pt x="466824" y="809996"/>
                  </a:lnTo>
                  <a:lnTo>
                    <a:pt x="427323" y="825403"/>
                  </a:lnTo>
                  <a:lnTo>
                    <a:pt x="385908" y="834935"/>
                  </a:lnTo>
                  <a:lnTo>
                    <a:pt x="342900" y="838200"/>
                  </a:lnTo>
                  <a:lnTo>
                    <a:pt x="299891" y="834935"/>
                  </a:lnTo>
                  <a:lnTo>
                    <a:pt x="258476" y="825403"/>
                  </a:lnTo>
                  <a:lnTo>
                    <a:pt x="218975" y="809996"/>
                  </a:lnTo>
                  <a:lnTo>
                    <a:pt x="181710" y="789107"/>
                  </a:lnTo>
                  <a:lnTo>
                    <a:pt x="147003" y="763127"/>
                  </a:lnTo>
                  <a:lnTo>
                    <a:pt x="115175" y="732448"/>
                  </a:lnTo>
                  <a:lnTo>
                    <a:pt x="86547" y="697464"/>
                  </a:lnTo>
                  <a:lnTo>
                    <a:pt x="61442" y="658566"/>
                  </a:lnTo>
                  <a:lnTo>
                    <a:pt x="40180" y="616146"/>
                  </a:lnTo>
                  <a:lnTo>
                    <a:pt x="23083" y="570598"/>
                  </a:lnTo>
                  <a:lnTo>
                    <a:pt x="10473" y="522312"/>
                  </a:lnTo>
                  <a:lnTo>
                    <a:pt x="2672" y="471682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907794" y="4960111"/>
            <a:ext cx="2317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67761" y="4839461"/>
            <a:ext cx="2895600" cy="838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425"/>
              </a:spcBef>
            </a:pPr>
            <a:r>
              <a:rPr sz="4400" dirty="0">
                <a:solidFill>
                  <a:srgbClr val="FFFFFF"/>
                </a:solidFill>
                <a:latin typeface="Malgun Gothic"/>
                <a:cs typeface="Malgun Gothic"/>
              </a:rPr>
              <a:t>氷壁</a:t>
            </a:r>
            <a:endParaRPr sz="4400">
              <a:latin typeface="Malgun Gothic"/>
              <a:cs typeface="Malgun Gothic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79194" y="5751957"/>
            <a:ext cx="45974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22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砕ける薄い氷壁の上でボタンを押すと、 ひびが入り、壊れます。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氷壁を崩しながら進まなければなりません。</a:t>
            </a:r>
            <a:endParaRPr sz="1800" dirty="0">
              <a:latin typeface="Meiryo" panose="020B0604030504040204" pitchFamily="34" charset="-128"/>
              <a:ea typeface="Meiryo" panose="020B0604030504040204" pitchFamily="34" charset="-128"/>
              <a:cs typeface="SimSu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342621" y="5066157"/>
            <a:ext cx="45974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884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プレイヤーを妨害する障害物です。 基本的に壊すことはできませんが、</a:t>
            </a:r>
          </a:p>
          <a:p>
            <a:pPr marL="12700">
              <a:lnSpc>
                <a:spcPct val="100000"/>
              </a:lnSpc>
            </a:pPr>
            <a:r>
              <a:rPr sz="18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爆弾アイテムを通じて壊すことができます。</a:t>
            </a:r>
          </a:p>
        </p:txBody>
      </p:sp>
      <p:sp>
        <p:nvSpPr>
          <p:cNvPr id="59" name="object 59"/>
          <p:cNvSpPr/>
          <p:nvPr/>
        </p:nvSpPr>
        <p:spPr>
          <a:xfrm>
            <a:off x="1296161" y="724662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602739" y="61305"/>
            <a:ext cx="23558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200" dirty="0">
                <a:solidFill>
                  <a:srgbClr val="7900FD"/>
                </a:solidFill>
                <a:latin typeface="Times New Roman"/>
                <a:cs typeface="Times New Roman"/>
              </a:rPr>
              <a:t>STILL</a:t>
            </a:r>
            <a:r>
              <a:rPr sz="3350" b="1" i="1" spc="90" dirty="0">
                <a:solidFill>
                  <a:srgbClr val="7900FD"/>
                </a:solidFill>
                <a:latin typeface="Times New Roman"/>
                <a:cs typeface="Times New Roman"/>
              </a:rPr>
              <a:t> </a:t>
            </a:r>
            <a:r>
              <a:rPr sz="3350" b="1" i="1" spc="-210" dirty="0">
                <a:solidFill>
                  <a:srgbClr val="7900FD"/>
                </a:solidFill>
                <a:latin typeface="Times New Roman"/>
                <a:cs typeface="Times New Roman"/>
              </a:rPr>
              <a:t>ALIVE</a:t>
            </a:r>
            <a:endParaRPr sz="3350">
              <a:latin typeface="Times New Roman"/>
              <a:cs typeface="Times New Roman"/>
            </a:endParaRPr>
          </a:p>
        </p:txBody>
      </p:sp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13107162" y="4153661"/>
            <a:ext cx="2895600" cy="838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777240">
              <a:lnSpc>
                <a:spcPct val="100000"/>
              </a:lnSpc>
              <a:spcBef>
                <a:spcPts val="145"/>
              </a:spcBef>
            </a:pPr>
            <a:r>
              <a:rPr sz="4400" dirty="0">
                <a:solidFill>
                  <a:srgbClr val="FFFFFF"/>
                </a:solidFill>
                <a:latin typeface="Malgun Gothic"/>
                <a:cs typeface="Malgun Gothic"/>
              </a:rPr>
              <a:t>岩壁</a:t>
            </a:r>
            <a:endParaRPr sz="4400">
              <a:latin typeface="Malgun Gothic"/>
              <a:cs typeface="Malgun Gothic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941069">
              <a:lnSpc>
                <a:spcPct val="100000"/>
              </a:lnSpc>
              <a:spcBef>
                <a:spcPts val="700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ゲームの紹介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C06AC0-7FF1-ECB7-F1E2-A5E0231C1F5D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134112" y="858011"/>
            <a:ext cx="18021300" cy="9258300"/>
            <a:chOff x="134112" y="858011"/>
            <a:chExt cx="18021300" cy="925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1181099"/>
              <a:ext cx="6781800" cy="4114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5753100"/>
              <a:ext cx="6781800" cy="41148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3761" y="5601461"/>
            <a:ext cx="16764000" cy="4343400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8229600" marR="4563745" indent="-342900">
              <a:lnSpc>
                <a:spcPct val="100000"/>
              </a:lnSpc>
              <a:spcBef>
                <a:spcPts val="2525"/>
              </a:spcBef>
              <a:buFont typeface="Arial MT"/>
              <a:buChar char="•"/>
              <a:tabLst>
                <a:tab pos="8229600" algn="l"/>
                <a:tab pos="8230234" algn="l"/>
              </a:tabLst>
            </a:pPr>
            <a:r>
              <a:rPr sz="2400" dirty="0">
                <a:latin typeface="SimSun"/>
                <a:cs typeface="SimSun"/>
              </a:rPr>
              <a:t>氷河期という背景を生かして 体力が落ちるほど</a:t>
            </a:r>
          </a:p>
          <a:p>
            <a:pPr marL="82296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低体温症を連想させる</a:t>
            </a:r>
          </a:p>
          <a:p>
            <a:pPr marL="8229600">
              <a:lnSpc>
                <a:spcPct val="100000"/>
              </a:lnSpc>
            </a:pPr>
            <a:r>
              <a:rPr sz="2400" spc="-5" dirty="0">
                <a:latin typeface="SimSun"/>
                <a:cs typeface="SimSun"/>
              </a:rPr>
              <a:t>エフェクトを追加しました。</a:t>
            </a:r>
            <a:endParaRPr sz="2400" dirty="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3761" y="1029461"/>
            <a:ext cx="16764000" cy="4419600"/>
          </a:xfrm>
          <a:prstGeom prst="rect">
            <a:avLst/>
          </a:prstGeom>
          <a:ln w="25400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 dirty="0">
              <a:latin typeface="Times New Roman"/>
              <a:cs typeface="Times New Roman"/>
            </a:endParaRPr>
          </a:p>
          <a:p>
            <a:pPr marL="8229600" marR="5173345" indent="-342900">
              <a:lnSpc>
                <a:spcPct val="100000"/>
              </a:lnSpc>
              <a:buFont typeface="Arial MT"/>
              <a:buChar char="•"/>
              <a:tabLst>
                <a:tab pos="8229600" algn="l"/>
                <a:tab pos="8230234" algn="l"/>
              </a:tabLst>
            </a:pPr>
            <a:r>
              <a:rPr sz="2400" dirty="0">
                <a:latin typeface="SimSun"/>
                <a:cs typeface="SimSun"/>
              </a:rPr>
              <a:t>アイテムは壁を壊したり </a:t>
            </a:r>
            <a:r>
              <a:rPr sz="2400" spc="-5" dirty="0">
                <a:latin typeface="SimSun"/>
                <a:cs typeface="SimSun"/>
              </a:rPr>
              <a:t>体力を回復させるなど</a:t>
            </a:r>
            <a:endParaRPr sz="2400" dirty="0">
              <a:latin typeface="SimSun"/>
              <a:cs typeface="SimSun"/>
            </a:endParaRPr>
          </a:p>
          <a:p>
            <a:pPr marL="8229600" marR="39541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SimSun"/>
                <a:cs typeface="SimSun"/>
              </a:rPr>
              <a:t>ゲームプレイをサポートします。 しかし数が限られているので</a:t>
            </a:r>
          </a:p>
          <a:p>
            <a:pPr marL="82296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慎重に使わないと</a:t>
            </a:r>
          </a:p>
          <a:p>
            <a:pPr marL="8229600">
              <a:lnSpc>
                <a:spcPct val="100000"/>
              </a:lnSpc>
            </a:pPr>
            <a:r>
              <a:rPr sz="2400" dirty="0">
                <a:latin typeface="SimSun"/>
                <a:cs typeface="SimSun"/>
              </a:rPr>
              <a:t>必要な時に使うことができません。</a:t>
            </a:r>
          </a:p>
        </p:txBody>
      </p:sp>
      <p:sp>
        <p:nvSpPr>
          <p:cNvPr id="7" name="object 7"/>
          <p:cNvSpPr/>
          <p:nvPr/>
        </p:nvSpPr>
        <p:spPr>
          <a:xfrm>
            <a:off x="1296161" y="721613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2739" y="61305"/>
            <a:ext cx="23558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200" dirty="0">
                <a:solidFill>
                  <a:srgbClr val="7900FD"/>
                </a:solidFill>
                <a:latin typeface="Times New Roman"/>
                <a:cs typeface="Times New Roman"/>
              </a:rPr>
              <a:t>STILL</a:t>
            </a:r>
            <a:r>
              <a:rPr sz="3350" b="1" i="1" spc="90" dirty="0">
                <a:solidFill>
                  <a:srgbClr val="7900FD"/>
                </a:solidFill>
                <a:latin typeface="Times New Roman"/>
                <a:cs typeface="Times New Roman"/>
              </a:rPr>
              <a:t> </a:t>
            </a:r>
            <a:r>
              <a:rPr sz="3350" b="1" i="1" spc="-210" dirty="0">
                <a:solidFill>
                  <a:srgbClr val="7900FD"/>
                </a:solidFill>
                <a:latin typeface="Times New Roman"/>
                <a:cs typeface="Times New Roman"/>
              </a:rPr>
              <a:t>ALIVE</a:t>
            </a:r>
            <a:endParaRPr sz="33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941069">
              <a:lnSpc>
                <a:spcPct val="100000"/>
              </a:lnSpc>
              <a:spcBef>
                <a:spcPts val="700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ゲームの特徴</a:t>
            </a:r>
            <a:endParaRPr sz="2400">
              <a:latin typeface="Microsoft YaHei UI"/>
              <a:cs typeface="Microsoft YaHei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7B60DE-5C67-6CCE-5D26-A237290948B1}"/>
              </a:ext>
            </a:extLst>
          </p:cNvPr>
          <p:cNvSpPr/>
          <p:nvPr/>
        </p:nvSpPr>
        <p:spPr>
          <a:xfrm>
            <a:off x="159327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68755" y="2368779"/>
            <a:ext cx="15226665" cy="60998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200" b="1" dirty="0">
                <a:solidFill>
                  <a:srgbClr val="001F5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icrosoft YaHei UI"/>
              </a:rPr>
              <a:t>難しかったこと</a:t>
            </a:r>
            <a:endParaRPr sz="3200" dirty="0">
              <a:latin typeface="Meiryo" panose="020B0604030504040204" pitchFamily="34" charset="-128"/>
              <a:ea typeface="Meiryo" panose="020B0604030504040204" pitchFamily="34" charset="-128"/>
              <a:cs typeface="Microsoft YaHei UI"/>
            </a:endParaRPr>
          </a:p>
          <a:p>
            <a:pPr marL="299085" indent="-28702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99720" algn="l"/>
              </a:tabLst>
            </a:pPr>
            <a:r>
              <a:rPr sz="3200" spc="2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Unity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でゲームを作っ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こと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が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少な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く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技術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的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な不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足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が多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か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った</a:t>
            </a: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技術、</a:t>
            </a:r>
            <a:r>
              <a:rPr sz="3200" spc="-5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アニメーションなど、</a:t>
            </a:r>
            <a:r>
              <a:rPr sz="3200" spc="-53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 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いろいろな問題のため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に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たく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さ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んの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試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行錯</a:t>
            </a:r>
            <a:r>
              <a:rPr sz="3200" spc="-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誤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をした</a:t>
            </a: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このような問題のため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、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初期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の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企画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と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は大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き</a:t>
            </a:r>
            <a:r>
              <a:rPr sz="3200" spc="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く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変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化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した</a:t>
            </a:r>
          </a:p>
          <a:p>
            <a:pPr marL="12700">
              <a:lnSpc>
                <a:spcPct val="100000"/>
              </a:lnSpc>
              <a:spcBef>
                <a:spcPts val="3850"/>
              </a:spcBef>
            </a:pPr>
            <a:r>
              <a:rPr sz="3200" b="1" dirty="0">
                <a:solidFill>
                  <a:srgbClr val="001F5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icrosoft YaHei UI"/>
              </a:rPr>
              <a:t>個人として学んだこと</a:t>
            </a:r>
            <a:endParaRPr sz="3200" dirty="0">
              <a:latin typeface="Meiryo" panose="020B0604030504040204" pitchFamily="34" charset="-128"/>
              <a:ea typeface="Meiryo" panose="020B0604030504040204" pitchFamily="34" charset="-128"/>
              <a:cs typeface="Microsoft YaHei U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自分の実力に合わせて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プ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ロジ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ェ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クト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計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画を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立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てな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け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れば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な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らない</a:t>
            </a: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チームプロジェクトで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開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発す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る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方法</a:t>
            </a:r>
          </a:p>
          <a:p>
            <a:pPr marL="12700">
              <a:lnSpc>
                <a:spcPct val="100000"/>
              </a:lnSpc>
              <a:spcBef>
                <a:spcPts val="3715"/>
              </a:spcBef>
            </a:pPr>
            <a:r>
              <a:rPr sz="3200" b="1" dirty="0">
                <a:solidFill>
                  <a:srgbClr val="001F5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icrosoft YaHei UI"/>
              </a:rPr>
              <a:t>リーダーとして学んだ</a:t>
            </a:r>
            <a:r>
              <a:rPr sz="3200" b="1" spc="-15" dirty="0">
                <a:solidFill>
                  <a:srgbClr val="001F5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icrosoft YaHei UI"/>
              </a:rPr>
              <a:t>こ</a:t>
            </a:r>
            <a:r>
              <a:rPr sz="3200" b="1" dirty="0">
                <a:solidFill>
                  <a:srgbClr val="001F5F"/>
                </a:solidFill>
                <a:latin typeface="Meiryo" panose="020B0604030504040204" pitchFamily="34" charset="-128"/>
                <a:ea typeface="Meiryo" panose="020B0604030504040204" pitchFamily="34" charset="-128"/>
                <a:cs typeface="Microsoft YaHei UI"/>
              </a:rPr>
              <a:t>と</a:t>
            </a:r>
            <a:endParaRPr sz="3200" dirty="0">
              <a:latin typeface="Meiryo" panose="020B0604030504040204" pitchFamily="34" charset="-128"/>
              <a:ea typeface="Meiryo" panose="020B0604030504040204" pitchFamily="34" charset="-128"/>
              <a:cs typeface="Microsoft YaHei UI"/>
            </a:endParaRPr>
          </a:p>
          <a:p>
            <a:pPr marL="299085" indent="-28702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抽象的でなく具体的な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計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画書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の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必要</a:t>
            </a:r>
            <a:r>
              <a:rPr sz="3200" spc="-1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性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。</a:t>
            </a: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チームプロジェクトか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ら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協働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を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引き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出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すた</a:t>
            </a:r>
            <a:r>
              <a:rPr sz="3200" spc="-15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め</a:t>
            </a:r>
            <a:r>
              <a:rPr sz="3200" dirty="0">
                <a:latin typeface="Meiryo" panose="020B0604030504040204" pitchFamily="34" charset="-128"/>
                <a:ea typeface="Meiryo" panose="020B0604030504040204" pitchFamily="34" charset="-128"/>
                <a:cs typeface="SimSun"/>
              </a:rPr>
              <a:t>の方法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2461" y="4514341"/>
            <a:ext cx="16786860" cy="2186940"/>
            <a:chOff x="902461" y="4514341"/>
            <a:chExt cx="16786860" cy="2186940"/>
          </a:xfrm>
        </p:grpSpPr>
        <p:sp>
          <p:nvSpPr>
            <p:cNvPr id="4" name="object 4"/>
            <p:cNvSpPr/>
            <p:nvPr/>
          </p:nvSpPr>
          <p:spPr>
            <a:xfrm>
              <a:off x="915161" y="4527041"/>
              <a:ext cx="16761460" cy="96520"/>
            </a:xfrm>
            <a:custGeom>
              <a:avLst/>
              <a:gdLst/>
              <a:ahLst/>
              <a:cxnLst/>
              <a:rect l="l" t="t" r="r" b="b"/>
              <a:pathLst>
                <a:path w="16761460" h="96520">
                  <a:moveTo>
                    <a:pt x="16760952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6760952" y="96012"/>
                  </a:lnTo>
                  <a:lnTo>
                    <a:pt x="1676095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5161" y="4527041"/>
              <a:ext cx="16761460" cy="96520"/>
            </a:xfrm>
            <a:custGeom>
              <a:avLst/>
              <a:gdLst/>
              <a:ahLst/>
              <a:cxnLst/>
              <a:rect l="l" t="t" r="r" b="b"/>
              <a:pathLst>
                <a:path w="16761460" h="96520">
                  <a:moveTo>
                    <a:pt x="0" y="96012"/>
                  </a:moveTo>
                  <a:lnTo>
                    <a:pt x="16760952" y="96012"/>
                  </a:lnTo>
                  <a:lnTo>
                    <a:pt x="16760952" y="0"/>
                  </a:lnTo>
                  <a:lnTo>
                    <a:pt x="0" y="0"/>
                  </a:lnTo>
                  <a:lnTo>
                    <a:pt x="0" y="96012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5161" y="6592061"/>
              <a:ext cx="16761460" cy="96520"/>
            </a:xfrm>
            <a:custGeom>
              <a:avLst/>
              <a:gdLst/>
              <a:ahLst/>
              <a:cxnLst/>
              <a:rect l="l" t="t" r="r" b="b"/>
              <a:pathLst>
                <a:path w="16761460" h="96520">
                  <a:moveTo>
                    <a:pt x="16760952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6760952" y="96012"/>
                  </a:lnTo>
                  <a:lnTo>
                    <a:pt x="1676095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5161" y="6592061"/>
              <a:ext cx="16761460" cy="96520"/>
            </a:xfrm>
            <a:custGeom>
              <a:avLst/>
              <a:gdLst/>
              <a:ahLst/>
              <a:cxnLst/>
              <a:rect l="l" t="t" r="r" b="b"/>
              <a:pathLst>
                <a:path w="16761460" h="96520">
                  <a:moveTo>
                    <a:pt x="0" y="96012"/>
                  </a:moveTo>
                  <a:lnTo>
                    <a:pt x="16760952" y="96012"/>
                  </a:lnTo>
                  <a:lnTo>
                    <a:pt x="16760952" y="0"/>
                  </a:lnTo>
                  <a:lnTo>
                    <a:pt x="0" y="0"/>
                  </a:lnTo>
                  <a:lnTo>
                    <a:pt x="0" y="96012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296161" y="724662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2739" y="61305"/>
            <a:ext cx="285813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170" dirty="0">
                <a:solidFill>
                  <a:srgbClr val="E36C09"/>
                </a:solidFill>
                <a:latin typeface="Times New Roman"/>
                <a:cs typeface="Times New Roman"/>
              </a:rPr>
              <a:t>STELLA</a:t>
            </a:r>
            <a:r>
              <a:rPr sz="3350" b="1" i="1" spc="85" dirty="0">
                <a:solidFill>
                  <a:srgbClr val="E36C09"/>
                </a:solidFill>
                <a:latin typeface="Times New Roman"/>
                <a:cs typeface="Times New Roman"/>
              </a:rPr>
              <a:t> </a:t>
            </a:r>
            <a:r>
              <a:rPr sz="3350" b="1" i="1" spc="-195" dirty="0">
                <a:solidFill>
                  <a:srgbClr val="E36C09"/>
                </a:solidFill>
                <a:latin typeface="Times New Roman"/>
                <a:cs typeface="Times New Roman"/>
              </a:rPr>
              <a:t>BELLA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1161" y="60197"/>
            <a:ext cx="3710940" cy="585470"/>
          </a:xfrm>
          <a:prstGeom prst="rect">
            <a:avLst/>
          </a:prstGeom>
          <a:solidFill>
            <a:srgbClr val="001F5F"/>
          </a:solidFill>
          <a:ln w="25400">
            <a:solidFill>
              <a:srgbClr val="DCE6F1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835"/>
              </a:spcBef>
            </a:pPr>
            <a:r>
              <a:rPr sz="2400" b="1" dirty="0">
                <a:solidFill>
                  <a:srgbClr val="FFFFFF"/>
                </a:solidFill>
                <a:latin typeface="Microsoft YaHei UI"/>
                <a:cs typeface="Microsoft YaHei UI"/>
              </a:rPr>
              <a:t>プロジェクトレビュー</a:t>
            </a:r>
            <a:endParaRPr sz="2400">
              <a:latin typeface="Microsoft YaHei UI"/>
              <a:cs typeface="Microsoft YaHei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10" y="63957"/>
            <a:ext cx="2660142" cy="5123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52" y="1323319"/>
            <a:ext cx="8034149" cy="5294293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3837431" y="7748121"/>
            <a:ext cx="4191000" cy="2265774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05800" y="7734300"/>
            <a:ext cx="3124200" cy="2265774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FC8D3-1082-41A5-818D-696A7D5FAB9A}"/>
              </a:ext>
            </a:extLst>
          </p:cNvPr>
          <p:cNvSpPr txBox="1"/>
          <p:nvPr/>
        </p:nvSpPr>
        <p:spPr>
          <a:xfrm>
            <a:off x="5163169" y="9318351"/>
            <a:ext cx="153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FrontEnd</a:t>
            </a:r>
            <a:endParaRPr lang="ko-KR" altLang="en-US" sz="2800" b="1" dirty="0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3BA0541C-D77C-4C4B-9518-325A915B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042718"/>
            <a:ext cx="1196459" cy="1196459"/>
          </a:xfrm>
          <a:prstGeom prst="rect">
            <a:avLst/>
          </a:prstGeom>
        </p:spPr>
      </p:pic>
      <p:pic>
        <p:nvPicPr>
          <p:cNvPr id="29" name="그림 2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DD3AE42-7235-45C2-B612-E30057089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90" y="8050338"/>
            <a:ext cx="1196459" cy="11964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6AD7A5-8C8F-4660-9B96-DC210F8D0315}"/>
              </a:ext>
            </a:extLst>
          </p:cNvPr>
          <p:cNvSpPr txBox="1"/>
          <p:nvPr/>
        </p:nvSpPr>
        <p:spPr>
          <a:xfrm>
            <a:off x="9163034" y="9382799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/>
              <a:t>BackEnd</a:t>
            </a:r>
            <a:endParaRPr lang="ko-KR" altLang="en-US" sz="2800" b="1" dirty="0"/>
          </a:p>
        </p:txBody>
      </p:sp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8EE8CF30-7415-4A18-B12E-888946623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00" y="8050338"/>
            <a:ext cx="2513970" cy="13555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DD3AE42-7235-45C2-B612-E30057089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93" y="8186340"/>
            <a:ext cx="1196459" cy="119645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5800" y="4533900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プロジェクトの特徴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5043951"/>
            <a:ext cx="12496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580"/>
              </a:spcBef>
              <a:tabLst>
                <a:tab pos="812165" algn="l"/>
              </a:tabLst>
            </a:pP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ja-JP" altLang="en-US" sz="28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メール連携による手軽なアカウント管理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ja-JP" altLang="en-US" sz="28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タッチで動く反応型バナー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658600" y="7734300"/>
            <a:ext cx="4838700" cy="2265774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2AEDB-B0F1-4679-A12E-5A6A44B24019}"/>
              </a:ext>
            </a:extLst>
          </p:cNvPr>
          <p:cNvSpPr txBox="1"/>
          <p:nvPr/>
        </p:nvSpPr>
        <p:spPr>
          <a:xfrm>
            <a:off x="13508770" y="9257080"/>
            <a:ext cx="157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Database</a:t>
            </a:r>
            <a:endParaRPr lang="ko-KR" altLang="en-US" sz="2800" b="1" dirty="0"/>
          </a:p>
        </p:txBody>
      </p:sp>
      <p:graphicFrame>
        <p:nvGraphicFramePr>
          <p:cNvPr id="53" name="개체 52">
            <a:extLst>
              <a:ext uri="{FF2B5EF4-FFF2-40B4-BE49-F238E27FC236}">
                <a16:creationId xmlns:a16="http://schemas.microsoft.com/office/drawing/2014/main" id="{BD65CB12-79B3-42FF-8C67-AB9EAFF100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6716" y="7930643"/>
          <a:ext cx="2501884" cy="130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7" imgW="4876920" imgH="2552760" progId="PBrush">
                  <p:embed/>
                </p:oleObj>
              </mc:Choice>
              <mc:Fallback>
                <p:oleObj name="비트맵 이미지" r:id="rId7" imgW="4876920" imgH="2552760" progId="PBrush">
                  <p:embed/>
                  <p:pic>
                    <p:nvPicPr>
                      <p:cNvPr id="53" name="개체 52">
                        <a:extLst>
                          <a:ext uri="{FF2B5EF4-FFF2-40B4-BE49-F238E27FC236}">
                            <a16:creationId xmlns:a16="http://schemas.microsoft.com/office/drawing/2014/main" id="{BD65CB12-79B3-42FF-8C67-AB9EAFF100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66716" y="7930643"/>
                        <a:ext cx="2501884" cy="130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85800" y="2032442"/>
            <a:ext cx="5234354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プロジェクト名 </a:t>
            </a:r>
            <a:r>
              <a:rPr lang="en-US" altLang="ko-KR" sz="2800" dirty="0">
                <a:latin typeface="Meiryo" panose="020B0604030504040204" pitchFamily="34" charset="-128"/>
                <a:ea typeface="Meiryo" panose="020B0604030504040204" pitchFamily="34" charset="-128"/>
              </a:rPr>
              <a:t>: GIGSHOP</a:t>
            </a:r>
            <a:endParaRPr lang="ko-KR" altLang="en-US" sz="28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0" y="3009900"/>
            <a:ext cx="8526195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プロジェクト紹介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193675" indent="533400">
              <a:lnSpc>
                <a:spcPts val="3660"/>
              </a:lnSpc>
              <a:spcBef>
                <a:spcPts val="114"/>
              </a:spcBef>
              <a:tabLst>
                <a:tab pos="888365" algn="l"/>
              </a:tabLst>
            </a:pP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lang="ja-JP" altLang="en-US" sz="28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他のウェブショッピングモールを参考にして </a:t>
            </a:r>
            <a:endParaRPr lang="en-US" altLang="ja-JP" sz="2800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700" marR="193675" indent="533400">
              <a:lnSpc>
                <a:spcPts val="3660"/>
              </a:lnSpc>
              <a:spcBef>
                <a:spcPts val="114"/>
              </a:spcBef>
              <a:tabLst>
                <a:tab pos="888365" algn="l"/>
              </a:tabLst>
            </a:pPr>
            <a:r>
              <a:rPr lang="en-US" altLang="ja-JP" sz="28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</a:t>
            </a:r>
            <a:r>
              <a:rPr lang="ja-JP" altLang="en-US" sz="28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作ったウェブショッピングモール</a:t>
            </a:r>
            <a:endParaRPr lang="en-US" altLang="ko-KR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5800" y="2555957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開発期間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:2020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年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07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月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~2020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年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08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月</a:t>
            </a:r>
            <a:endParaRPr lang="en-US" altLang="ko-KR" sz="2800" spc="-5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5800" y="1522392"/>
            <a:ext cx="5234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プラットフォーム</a:t>
            </a:r>
            <a:r>
              <a:rPr lang="en-US" altLang="ja-JP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ウェブ</a:t>
            </a:r>
            <a:endParaRPr lang="ko-KR" altLang="en-US" sz="28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5800" y="10123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概要</a:t>
            </a:r>
            <a:r>
              <a:rPr lang="en-US" altLang="ko-KR" sz="2800" dirty="0"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ja-JP" altLang="en-US" sz="280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ウェブショッピングモール</a:t>
            </a:r>
            <a:endParaRPr lang="ko-KR" altLang="en-US" sz="28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GIGSHOP</a:t>
            </a:r>
            <a:endParaRPr lang="ko-KR" altLang="en-US" sz="3200" b="1" i="1" dirty="0">
              <a:solidFill>
                <a:srgbClr val="FF0000"/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097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Personal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D4234-9E4C-4562-A197-917CE8C694EB}"/>
              </a:ext>
            </a:extLst>
          </p:cNvPr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プロジェクト概要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4E3BC8-F4CD-4D77-BCAC-1214F1BA4BD1}"/>
              </a:ext>
            </a:extLst>
          </p:cNvPr>
          <p:cNvSpPr txBox="1"/>
          <p:nvPr/>
        </p:nvSpPr>
        <p:spPr>
          <a:xfrm>
            <a:off x="1143000" y="85725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開発ツール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623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5800" y="5654040"/>
            <a:ext cx="8179862" cy="426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5800" y="1242060"/>
            <a:ext cx="8179862" cy="426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829300"/>
            <a:ext cx="7444181" cy="4038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62100"/>
            <a:ext cx="7444180" cy="38467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96401" y="68961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ショッピングモールを選択した理由は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会員、商品管理にデータベースを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使用するため、これを勉強するのに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いいと思ったからです。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96400" y="20955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卒業プロジェクトを進めながら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サーバーやデータベース等に興味を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持っていをもっと学びたい。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開始したプロジェクトです。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97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Personal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GIGSHOP</a:t>
            </a:r>
            <a:endParaRPr lang="ko-KR" altLang="en-US" sz="3200" b="1" i="1" dirty="0">
              <a:solidFill>
                <a:srgbClr val="FF0000"/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C4EEF-FE48-467D-BD83-862FAE366344}"/>
              </a:ext>
            </a:extLst>
          </p:cNvPr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企画意図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201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28700"/>
            <a:ext cx="5791200" cy="67437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00200" y="7951622"/>
            <a:ext cx="6172200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96500" y="7962900"/>
            <a:ext cx="6328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eiryo" panose="020B0604030504040204" pitchFamily="34" charset="-128"/>
                <a:ea typeface="HY강B" panose="02030600000101010101" pitchFamily="18" charset="-127"/>
              </a:rPr>
              <a:t>▲</a:t>
            </a:r>
            <a:r>
              <a:rPr lang="ja-JP" altLang="en-US" sz="20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0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Google API</a:t>
            </a:r>
            <a:r>
              <a:rPr lang="ja-JP" altLang="en-US" sz="20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とクローリングで作ったコロナマップ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290699" y="7932512"/>
            <a:ext cx="6625701" cy="384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3200" y="79629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▲サーバーとデータベースを利用のウェブクイズゲーム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800" y="8667571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このプロジェクトを通して学んだ技術を利用し、</a:t>
            </a:r>
            <a:br>
              <a:rPr lang="ja-JP" altLang="en-US" sz="36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様々な個人プロジェクトを作成しました。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97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Personal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GIGSHOP</a:t>
            </a:r>
            <a:endParaRPr lang="ko-KR" altLang="en-US" sz="3200" b="1" i="1" dirty="0">
              <a:solidFill>
                <a:srgbClr val="FF0000"/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pic>
        <p:nvPicPr>
          <p:cNvPr id="5" name="그림 4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FE1F8CD5-6A63-4E83-99A7-4EDED996D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070774"/>
            <a:ext cx="8534400" cy="6701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671A90-9E32-436E-8D8C-F00468D3C5FB}"/>
              </a:ext>
            </a:extLst>
          </p:cNvPr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応用プロジェクト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27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A9B26E-2BB0-4FD7-A5E9-30C187A985BE}"/>
              </a:ext>
            </a:extLst>
          </p:cNvPr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3206" y="59055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個人として学んだこと。</a:t>
            </a:r>
            <a:endParaRPr lang="ko-KR" altLang="en-US" sz="3200" b="1" dirty="0">
              <a:solidFill>
                <a:srgbClr val="002060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3206" y="6667500"/>
            <a:ext cx="16367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模倣するだけでなく自分独自の要素の必要性。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ホスティングサービスの概念と長所、短所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使用しようとする言語やツールに対する事前調査の重要性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0264" y="5202835"/>
            <a:ext cx="16761184" cy="961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2427744"/>
            <a:ext cx="18361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CSS</a:t>
            </a: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等を利用してデザインやイメージを飾る際の望み通りの作り方が難しかった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私が望むサービスに合ったホスティングサービスはなかなかなかった。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ティアサービスの実装</a:t>
            </a:r>
            <a:endParaRPr lang="en-US" altLang="ko-KR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200" y="17145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難しかったこと。</a:t>
            </a:r>
            <a:endParaRPr lang="ko-KR" altLang="en-US" sz="3200" b="1" dirty="0">
              <a:solidFill>
                <a:srgbClr val="002060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1423" y="5926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배웠던 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097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Personal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FF0000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GIGSHOP</a:t>
            </a:r>
            <a:endParaRPr lang="ko-KR" altLang="en-US" sz="3200" b="1" i="1" dirty="0">
              <a:solidFill>
                <a:srgbClr val="FF0000"/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F0509-F132-4338-9F75-9C02CB68133E}"/>
              </a:ext>
            </a:extLst>
          </p:cNvPr>
          <p:cNvSpPr txBox="1"/>
          <p:nvPr/>
        </p:nvSpPr>
        <p:spPr>
          <a:xfrm>
            <a:off x="7071741" y="166041"/>
            <a:ext cx="359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プロジェクトレビュー</a:t>
            </a:r>
            <a:endParaRPr lang="ko-KR" altLang="en-US" sz="2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448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803" y="3619501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47800" y="-847410"/>
            <a:ext cx="9276190" cy="75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974" y="4076702"/>
            <a:ext cx="9677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これからのビジョン</a:t>
            </a:r>
            <a:endParaRPr lang="ko-KR" altLang="en-US" sz="8000" b="1" dirty="0">
              <a:solidFill>
                <a:schemeClr val="bg1"/>
              </a:solidFill>
              <a:latin typeface="Meiryo" panose="020B0604030504040204" pitchFamily="34" charset="-128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천공 테이프 7"/>
          <p:cNvSpPr/>
          <p:nvPr/>
        </p:nvSpPr>
        <p:spPr>
          <a:xfrm>
            <a:off x="2362202" y="1543735"/>
            <a:ext cx="13334998" cy="951131"/>
          </a:xfrm>
          <a:prstGeom prst="flowChartPunchedTap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62200" y="1696136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 私はいつも新しい技術に挑戦するエンジニアになりたいです。</a:t>
            </a:r>
            <a:endParaRPr lang="ko-KR" altLang="en-US" sz="36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630954" y="4838700"/>
            <a:ext cx="12268201" cy="396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057403" y="5669017"/>
            <a:ext cx="2304148" cy="1905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7400" y="5751374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IT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エンジニア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の技術を学びながら</a:t>
            </a:r>
            <a:b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営業を含め、</a:t>
            </a:r>
            <a:b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さまざまな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の業務に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も挑戦して</a:t>
            </a:r>
            <a:r>
              <a:rPr lang="ja-JP" altLang="en-US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いきます。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081529" y="7574017"/>
            <a:ext cx="0" cy="107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800955" y="4752201"/>
            <a:ext cx="2304148" cy="1905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00956" y="4836974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私のコミュニケー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ション能力を発揮周、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りの人々と一緒に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努力して成果を出す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エンジニアに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なりたいです。</a:t>
            </a:r>
            <a:endParaRPr lang="en-US" altLang="ko-KR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825081" y="6657201"/>
            <a:ext cx="0" cy="1143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848603" y="3771900"/>
            <a:ext cx="2304148" cy="190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848604" y="3846374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いつも発展していく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IT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業界で新しい技術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が生まれれば先頭に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立ってそれを学ぼう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と努力する社員が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なりたいです。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872729" y="5704701"/>
            <a:ext cx="0" cy="111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1149658" y="2656701"/>
            <a:ext cx="2304148" cy="1905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149654" y="2703374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今まで学んだ技術を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私のためだけでなく</a:t>
            </a:r>
            <a:r>
              <a:rPr lang="ja-JP" altLang="en-US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皆のために使おうと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努力する、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エンジニアに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なりたいです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ko-KR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2173781" y="4561701"/>
            <a:ext cx="0" cy="1143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951383" y="5915680"/>
            <a:ext cx="2374217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2030</a:t>
            </a:r>
            <a:r>
              <a:rPr lang="en-US" altLang="ko-KR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年後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86800" y="6982480"/>
            <a:ext cx="243840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2026 (5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年後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62600" y="7973080"/>
            <a:ext cx="243840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2023 (2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年後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67000" y="8887480"/>
            <a:ext cx="2438400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2022(1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</a:rPr>
              <a:t>年後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05103" y="108914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将来の計画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00B050"/>
                </a:solidFill>
                <a:latin typeface="MS PMincho" panose="02020600040205080304" pitchFamily="18" charset="-128"/>
                <a:ea typeface="HY강B" panose="02030600000101010101" pitchFamily="18" charset="-127"/>
              </a:rPr>
              <a:t>VISION</a:t>
            </a:r>
            <a:endParaRPr lang="ko-KR" altLang="en-US" sz="3200" b="1" i="1" dirty="0">
              <a:solidFill>
                <a:srgbClr val="00B050"/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478000" y="62925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</a:rPr>
              <a:t>将来</a:t>
            </a:r>
            <a:r>
              <a:rPr lang="ja-JP" altLang="en-US" sz="32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の</a:t>
            </a:r>
            <a:r>
              <a:rPr lang="ko-KR" altLang="en-US" sz="3200" dirty="0" err="1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</a:rPr>
              <a:t>計画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latin typeface="Meiryo" panose="020B0604030504040204" pitchFamily="34" charset="-128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2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438400" y="3579555"/>
            <a:ext cx="143256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ありがとうございました！</a:t>
            </a:r>
            <a:br>
              <a:rPr lang="ja-JP" altLang="en-US" sz="8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8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どうぞよろしくお願いします。</a:t>
            </a:r>
            <a:endParaRPr lang="ko-KR" altLang="en-US" sz="8000" b="1" dirty="0">
              <a:solidFill>
                <a:schemeClr val="bg1"/>
              </a:solidFill>
              <a:latin typeface="Meiryo" panose="020B0604030504040204" pitchFamily="34" charset="-128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18A242-49ED-4920-B762-46D5AADDD3E9}"/>
              </a:ext>
            </a:extLst>
          </p:cNvPr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15200" y="1655001"/>
            <a:ext cx="77219" cy="7277108"/>
            <a:chOff x="7237980" y="1655001"/>
            <a:chExt cx="77219" cy="72771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638036" y="5254945"/>
              <a:ext cx="7277108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8078" y="3771900"/>
            <a:ext cx="3513712" cy="77219"/>
            <a:chOff x="8048078" y="3925590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048078" y="392559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8078" y="7733281"/>
            <a:ext cx="3513712" cy="77219"/>
            <a:chOff x="8048078" y="7443512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048078" y="7443512"/>
              <a:ext cx="3513712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10692" y="5104248"/>
            <a:ext cx="7277108" cy="77219"/>
            <a:chOff x="9500117" y="5104248"/>
            <a:chExt cx="7277108" cy="77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9816" y="6394902"/>
            <a:ext cx="3513712" cy="77219"/>
            <a:chOff x="13699816" y="6394902"/>
            <a:chExt cx="3513712" cy="772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699816" y="6394902"/>
              <a:ext cx="3513712" cy="77219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3C0A83-FB62-4687-9482-C386F73592EA}"/>
              </a:ext>
            </a:extLst>
          </p:cNvPr>
          <p:cNvSpPr/>
          <p:nvPr/>
        </p:nvSpPr>
        <p:spPr>
          <a:xfrm>
            <a:off x="1119681" y="2247901"/>
            <a:ext cx="4967516" cy="6019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36766B6-61AA-455C-A6EC-BDDB9DAAE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00300"/>
            <a:ext cx="4835236" cy="5790337"/>
          </a:xfrm>
          <a:prstGeom prst="rect">
            <a:avLst/>
          </a:prstGeom>
        </p:spPr>
      </p:pic>
      <p:pic>
        <p:nvPicPr>
          <p:cNvPr id="40" name="Object 17">
            <a:extLst>
              <a:ext uri="{FF2B5EF4-FFF2-40B4-BE49-F238E27FC236}">
                <a16:creationId xmlns:a16="http://schemas.microsoft.com/office/drawing/2014/main" id="{4F18DFCA-9F1C-4202-8812-9C9A26FAE17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6600" y="8334694"/>
            <a:ext cx="1076394" cy="2447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01033-3D39-4215-9A16-14AE3185C9F1}"/>
              </a:ext>
            </a:extLst>
          </p:cNvPr>
          <p:cNvSpPr txBox="1"/>
          <p:nvPr/>
        </p:nvSpPr>
        <p:spPr>
          <a:xfrm>
            <a:off x="7467959" y="1866900"/>
            <a:ext cx="5581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1994.09.23 / 28</a:t>
            </a:r>
            <a:r>
              <a:rPr lang="ko-KR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歳 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Tel.     070-1182-9608</a:t>
            </a:r>
          </a:p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Email. givomggin@naver.com</a:t>
            </a:r>
          </a:p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GitHub. https://github.com/gigsKim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41B63-13C8-4400-8583-BE3401DC2809}"/>
              </a:ext>
            </a:extLst>
          </p:cNvPr>
          <p:cNvSpPr txBox="1"/>
          <p:nvPr/>
        </p:nvSpPr>
        <p:spPr>
          <a:xfrm>
            <a:off x="13392513" y="2095500"/>
            <a:ext cx="5581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2019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 パズルゲーム           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　　　</a:t>
            </a:r>
            <a:r>
              <a:rPr lang="ko-KR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Still alive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2020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 シューティングゲーム 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      Stella </a:t>
            </a:r>
            <a:r>
              <a:rPr lang="en-US" altLang="ja-JP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bella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2020  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ウェブプロジェクト 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      GIGSHOP</a:t>
            </a: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2021  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ウェブゲーム           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      </a:t>
            </a:r>
            <a:r>
              <a:rPr lang="en-US" altLang="ja-JP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KKuTu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3" name="Object 7">
            <a:extLst>
              <a:ext uri="{FF2B5EF4-FFF2-40B4-BE49-F238E27FC236}">
                <a16:creationId xmlns:a16="http://schemas.microsoft.com/office/drawing/2014/main" id="{CB77C317-A2F7-46FD-BF09-1FE54F2F407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2041" y="1028700"/>
            <a:ext cx="4465717" cy="835179"/>
          </a:xfrm>
          <a:prstGeom prst="rect">
            <a:avLst/>
          </a:prstGeom>
        </p:spPr>
      </p:pic>
      <p:pic>
        <p:nvPicPr>
          <p:cNvPr id="44" name="Object 27">
            <a:extLst>
              <a:ext uri="{FF2B5EF4-FFF2-40B4-BE49-F238E27FC236}">
                <a16:creationId xmlns:a16="http://schemas.microsoft.com/office/drawing/2014/main" id="{87D2B383-DD54-40AA-B76A-1EFEF7AEA76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2041" y="4000500"/>
            <a:ext cx="3263918" cy="822837"/>
          </a:xfrm>
          <a:prstGeom prst="rect">
            <a:avLst/>
          </a:prstGeom>
        </p:spPr>
      </p:pic>
      <p:pic>
        <p:nvPicPr>
          <p:cNvPr id="45" name="Object 16">
            <a:extLst>
              <a:ext uri="{FF2B5EF4-FFF2-40B4-BE49-F238E27FC236}">
                <a16:creationId xmlns:a16="http://schemas.microsoft.com/office/drawing/2014/main" id="{1038ADD2-55D2-4063-8698-9C93219C54E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2041" y="7886700"/>
            <a:ext cx="2665076" cy="822837"/>
          </a:xfrm>
          <a:prstGeom prst="rect">
            <a:avLst/>
          </a:prstGeom>
        </p:spPr>
      </p:pic>
      <p:pic>
        <p:nvPicPr>
          <p:cNvPr id="46" name="Object 21">
            <a:extLst>
              <a:ext uri="{FF2B5EF4-FFF2-40B4-BE49-F238E27FC236}">
                <a16:creationId xmlns:a16="http://schemas.microsoft.com/office/drawing/2014/main" id="{8A034115-B72F-4680-AC68-B608C991667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99623" y="1348863"/>
            <a:ext cx="2338227" cy="822837"/>
          </a:xfrm>
          <a:prstGeom prst="rect">
            <a:avLst/>
          </a:prstGeom>
        </p:spPr>
      </p:pic>
      <p:pic>
        <p:nvPicPr>
          <p:cNvPr id="47" name="Object 25">
            <a:extLst>
              <a:ext uri="{FF2B5EF4-FFF2-40B4-BE49-F238E27FC236}">
                <a16:creationId xmlns:a16="http://schemas.microsoft.com/office/drawing/2014/main" id="{459489E1-2A01-48DF-9801-EA73212F00A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99623" y="6682863"/>
            <a:ext cx="2068977" cy="8228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4A79A4-CB35-423C-9C2E-7F0F7EED777E}"/>
              </a:ext>
            </a:extLst>
          </p:cNvPr>
          <p:cNvSpPr txBox="1"/>
          <p:nvPr/>
        </p:nvSpPr>
        <p:spPr>
          <a:xfrm>
            <a:off x="13392513" y="7430512"/>
            <a:ext cx="558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2020  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校内ゲーム制作大会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        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銀賞</a:t>
            </a:r>
            <a:endParaRPr lang="en-US" altLang="ko-K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A45383-C031-4798-B4BF-BF62755C3061}"/>
              </a:ext>
            </a:extLst>
          </p:cNvPr>
          <p:cNvSpPr txBox="1"/>
          <p:nvPr/>
        </p:nvSpPr>
        <p:spPr>
          <a:xfrm>
            <a:off x="7467959" y="8863629"/>
            <a:ext cx="444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JLPT           N2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F103AD-1AA6-4D69-A934-18CD42DB64DD}"/>
              </a:ext>
            </a:extLst>
          </p:cNvPr>
          <p:cNvSpPr txBox="1"/>
          <p:nvPr/>
        </p:nvSpPr>
        <p:spPr>
          <a:xfrm>
            <a:off x="7467959" y="9325294"/>
            <a:ext cx="380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eiryo" panose="020B0604030504040204" pitchFamily="34" charset="-128"/>
                <a:ea typeface="Meiryo" panose="020B0604030504040204" pitchFamily="34" charset="-128"/>
              </a:rPr>
              <a:t>JPT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9BAD8D-5371-4C2B-AFEB-7CD7AD9D422A}"/>
              </a:ext>
            </a:extLst>
          </p:cNvPr>
          <p:cNvSpPr txBox="1"/>
          <p:nvPr/>
        </p:nvSpPr>
        <p:spPr>
          <a:xfrm>
            <a:off x="7467959" y="4991100"/>
            <a:ext cx="5581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lain" startAt="2013"/>
            </a:pP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  <a:r>
              <a:rPr lang="ko-KR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新羅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高等学校卒業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ko-KR" sz="2400" dirty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Times New Roman" panose="02020603050405020304" pitchFamily="18" charset="0"/>
              </a:rPr>
              <a:t>2018  </a:t>
            </a:r>
            <a:r>
              <a:rPr lang="ko-KR" altLang="ko-KR" sz="2400" dirty="0">
                <a:effectLst/>
                <a:ea typeface="Meiryo" panose="020B0604030504040204" pitchFamily="34" charset="-128"/>
                <a:cs typeface="Times New Roman" panose="02020603050405020304" pitchFamily="18" charset="0"/>
              </a:rPr>
              <a:t>永進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専門学校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　　　コンピュータ情報工学科入学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ko-KR" sz="2400" dirty="0">
                <a:effectLst/>
                <a:latin typeface="Meiryo" panose="020B0604030504040204" pitchFamily="34" charset="-128"/>
                <a:ea typeface="Meiryo" panose="020B0604030504040204" pitchFamily="34" charset="-128"/>
                <a:cs typeface="Times New Roman" panose="02020603050405020304" pitchFamily="18" charset="0"/>
              </a:rPr>
              <a:t>2021  </a:t>
            </a:r>
            <a:r>
              <a:rPr lang="ko-KR" altLang="ko-KR" sz="2400" dirty="0">
                <a:effectLst/>
                <a:ea typeface="Meiryo" panose="020B0604030504040204" pitchFamily="34" charset="-128"/>
                <a:cs typeface="Times New Roman" panose="02020603050405020304" pitchFamily="18" charset="0"/>
              </a:rPr>
              <a:t>永進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専門学校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　　　コンピュータ情報工学科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　　　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年生入学</a:t>
            </a: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A5858-C8EC-4888-A6C5-FBBACDEE3C51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55FF30-3554-4A0E-92BC-98516802E0C8}"/>
              </a:ext>
            </a:extLst>
          </p:cNvPr>
          <p:cNvSpPr txBox="1"/>
          <p:nvPr/>
        </p:nvSpPr>
        <p:spPr>
          <a:xfrm>
            <a:off x="7107605" y="80069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プロフィール</a:t>
            </a:r>
            <a:endParaRPr lang="ko-KR" altLang="en-US" sz="3200" b="1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A744683-E618-4DD9-917D-EC3FCAF4CF7D}"/>
              </a:ext>
            </a:extLst>
          </p:cNvPr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FCF866A-3931-4D0B-985C-F89EFD2ED547}"/>
              </a:ext>
            </a:extLst>
          </p:cNvPr>
          <p:cNvSpPr txBox="1"/>
          <p:nvPr/>
        </p:nvSpPr>
        <p:spPr>
          <a:xfrm>
            <a:off x="15087600" y="107294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ja-JP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自己紹介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CCAECE-8BF9-49A9-94C6-A452494CC5FD}"/>
              </a:ext>
            </a:extLst>
          </p:cNvPr>
          <p:cNvSpPr txBox="1"/>
          <p:nvPr/>
        </p:nvSpPr>
        <p:spPr>
          <a:xfrm>
            <a:off x="1524000" y="1143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10000"/>
                  </a:schemeClr>
                </a:solidFill>
                <a:latin typeface="MS PMincho" panose="02020600040205080304" pitchFamily="18" charset="-128"/>
                <a:ea typeface="HY강B" panose="02030600000101010101" pitchFamily="18" charset="-127"/>
              </a:rPr>
              <a:t>PROFILE</a:t>
            </a:r>
            <a:endParaRPr lang="ko-KR" altLang="en-US" sz="3200" b="1" i="1" dirty="0">
              <a:solidFill>
                <a:schemeClr val="bg2">
                  <a:lumMod val="10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04900"/>
            <a:ext cx="4572000" cy="426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1105640"/>
            <a:ext cx="840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eiryo" panose="020B0604030504040204" pitchFamily="34" charset="-128"/>
                <a:ea typeface="Meiryo" panose="020B0604030504040204" pitchFamily="34" charset="-128"/>
              </a:rPr>
              <a:t>疎通するリーダーシップ</a:t>
            </a:r>
            <a:endParaRPr lang="ko-KR" altLang="en-US" sz="3600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600" y="1831419"/>
            <a:ext cx="122959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私がチームプロジェクトで最も重要だと考えることは意思疎通です。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卒業プロジェクトの時、 リーダーを務めた私は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積極的な相談を通じて、アイデアを集め、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プロジェクトを進めました。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 このような努力の結果、 私たちの卒業プロジェクトは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 校内ゲーム製作大会で銀賞をもらいました。</a:t>
            </a:r>
            <a:endParaRPr lang="en-US" altLang="ko-KR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5730776"/>
            <a:ext cx="840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eiryo" panose="020B0604030504040204" pitchFamily="34" charset="-128"/>
                <a:ea typeface="Meiryo" panose="020B0604030504040204" pitchFamily="34" charset="-128"/>
              </a:rPr>
              <a:t>挑戦を恐れない人</a:t>
            </a:r>
            <a:endParaRPr lang="ko-KR" altLang="en-US" sz="3600" b="1" dirty="0">
              <a:latin typeface="Meiryo" panose="020B060403050404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600" y="6456555"/>
            <a:ext cx="1143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私は肯定的な性格で、失敗を恐れずに挑戦します。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目標を設定し、目標達成のため絶えず努力をします。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他のメンバーより遅れて日本の就職に挑戦した時も、</a:t>
            </a:r>
            <a:b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9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ヶ月という短い時間で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JLPTN2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を</a:t>
            </a:r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141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点という高得点で取得することができました</a:t>
            </a:r>
            <a:r>
              <a:rPr lang="ja-JP" altLang="en-US" sz="2800" dirty="0"/>
              <a:t>。</a:t>
            </a:r>
            <a:r>
              <a:rPr lang="en-US" altLang="ko-KR" sz="28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547360"/>
            <a:ext cx="4572000" cy="4320540"/>
          </a:xfrm>
          <a:prstGeom prst="rect">
            <a:avLst/>
          </a:prstGeom>
        </p:spPr>
      </p:pic>
      <p:pic>
        <p:nvPicPr>
          <p:cNvPr id="2050" name="Picture 2" descr="C:\Users\givom\Documents\카카오톡 받은 파일\KakaoTalk_20210215_1927059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05640"/>
            <a:ext cx="4572000" cy="43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A30EC8-5FAE-45F4-9D06-EC4D108DBEE0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ED5F4D-6669-4862-A691-AEB1954C4D64}"/>
              </a:ext>
            </a:extLst>
          </p:cNvPr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9659BCF-7BF6-412A-869F-4B9A734C72EF}"/>
              </a:ext>
            </a:extLst>
          </p:cNvPr>
          <p:cNvSpPr txBox="1"/>
          <p:nvPr/>
        </p:nvSpPr>
        <p:spPr>
          <a:xfrm>
            <a:off x="15087600" y="107294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ja-JP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自己紹介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B57CE-B554-4EEA-999E-4D11B85B3999}"/>
              </a:ext>
            </a:extLst>
          </p:cNvPr>
          <p:cNvSpPr txBox="1"/>
          <p:nvPr/>
        </p:nvSpPr>
        <p:spPr>
          <a:xfrm>
            <a:off x="1524000" y="1143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10000"/>
                  </a:schemeClr>
                </a:solidFill>
                <a:latin typeface="MS PMincho" panose="02020600040205080304" pitchFamily="18" charset="-128"/>
                <a:ea typeface="HY강B" panose="02030600000101010101" pitchFamily="18" charset="-127"/>
              </a:rPr>
              <a:t>PROFILE</a:t>
            </a:r>
            <a:endParaRPr lang="ko-KR" altLang="en-US" sz="3200" b="1" i="1" dirty="0">
              <a:solidFill>
                <a:schemeClr val="bg2">
                  <a:lumMod val="10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29A5C3-B7FD-41D3-BAB0-413D50A666DB}"/>
              </a:ext>
            </a:extLst>
          </p:cNvPr>
          <p:cNvSpPr txBox="1"/>
          <p:nvPr/>
        </p:nvSpPr>
        <p:spPr>
          <a:xfrm>
            <a:off x="7107605" y="80069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プロフィール</a:t>
            </a:r>
            <a:endParaRPr lang="ko-KR" altLang="en-US" sz="3200" b="1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65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" panose="020B0604030504040204" pitchFamily="34" charset="-128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42323" y="2324100"/>
            <a:ext cx="2090185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" panose="020B060403050404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2323" y="2628900"/>
            <a:ext cx="104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C#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2323" y="4449847"/>
            <a:ext cx="156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JAVA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42322" y="5076641"/>
            <a:ext cx="1184785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PHP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256" y="7238882"/>
            <a:ext cx="8101819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最上    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専門的な知識があり、開発経験が豊富</a:t>
            </a:r>
            <a:endParaRPr lang="ko-KR" altLang="en-US" sz="2800" dirty="0">
              <a:latin typeface="Meiryo" panose="020B0604030504040204" pitchFamily="34" charset="-128"/>
              <a:ea typeface="Adobe 명조 Std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56062" y="7762102"/>
            <a:ext cx="11188738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上</a:t>
            </a:r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      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専門的な知識があり、問題なく使いこなすことができる</a:t>
            </a:r>
            <a:endParaRPr lang="ko-KR" altLang="en-US" sz="2800" dirty="0">
              <a:latin typeface="Meiryo" panose="020B0604030504040204" pitchFamily="34" charset="-128"/>
              <a:ea typeface="Adobe 명조 Std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56062" y="8285323"/>
            <a:ext cx="11188738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中</a:t>
            </a:r>
            <a:r>
              <a:rPr lang="ja-JP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      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開発に必要な基本的な知識があり、使用経験もある</a:t>
            </a:r>
            <a:endParaRPr lang="ko-KR" altLang="en-US" sz="2800" dirty="0">
              <a:latin typeface="Meiryo" panose="020B0604030504040204" pitchFamily="34" charset="-128"/>
              <a:ea typeface="Adobe 명조 Std M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56062" y="8797815"/>
            <a:ext cx="11188738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下       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基本的な知識があるが、開発経験はない</a:t>
            </a:r>
            <a:endParaRPr lang="ko-KR" altLang="en-US" sz="2800" dirty="0">
              <a:latin typeface="Meiryo" panose="020B0604030504040204" pitchFamily="34" charset="-128"/>
              <a:ea typeface="Adobe 명조 Std 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8" y="5067300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上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08108" y="4457700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上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42323" y="3843912"/>
            <a:ext cx="156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HTML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08108" y="3851765"/>
            <a:ext cx="1045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Adobe 고딕 Std B" pitchFamily="34" charset="-127"/>
                <a:ea typeface="Adobe 고딕 Std B" pitchFamily="34" charset="-127"/>
              </a:rPr>
              <a:t>上</a:t>
            </a:r>
            <a:endParaRPr lang="ko-KR" altLang="en-US" sz="32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42323" y="3238500"/>
            <a:ext cx="156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Unity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27108" y="3238500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最上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5400" y="2628900"/>
            <a:ext cx="1045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最上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27632" y="1785024"/>
            <a:ext cx="233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OS</a:t>
            </a:r>
            <a:endParaRPr lang="ko-KR" altLang="en-US" sz="32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732246" y="2318424"/>
            <a:ext cx="2090185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" panose="020B0604030504040204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32246" y="2628900"/>
            <a:ext cx="208669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Windows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2908" y="2628900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上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32246" y="3242165"/>
            <a:ext cx="208669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Android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22908" y="3242165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上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437632" y="1785024"/>
            <a:ext cx="233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DB</a:t>
            </a:r>
            <a:endParaRPr lang="ko-KR" altLang="en-US" sz="32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542246" y="2324100"/>
            <a:ext cx="2090185" cy="11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" panose="020B0604030504040204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542246" y="2634576"/>
            <a:ext cx="208669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Meiryo" panose="020B0604030504040204" pitchFamily="34" charset="-128"/>
                <a:ea typeface="Meiryo" panose="020B0604030504040204" pitchFamily="34" charset="-128"/>
              </a:rPr>
              <a:t>Mysql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432908" y="2634576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上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542246" y="3247841"/>
            <a:ext cx="208669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Oracle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432908" y="3247841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42323" y="5680565"/>
            <a:ext cx="1045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CSS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08108" y="5671224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中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32246" y="3851765"/>
            <a:ext cx="2086699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Linux</a:t>
            </a:r>
            <a:endParaRPr lang="ko-KR" altLang="en-US" sz="3200" dirty="0">
              <a:latin typeface="Meiryo" panose="020B0604030504040204" pitchFamily="34" charset="-128"/>
              <a:ea typeface="Adobe 고딕 Std B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2908" y="3851765"/>
            <a:ext cx="1045092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Adobe 고딕 Std B" pitchFamily="34" charset="-127"/>
              </a:rPr>
              <a:t>中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37709" y="1785024"/>
            <a:ext cx="233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言語</a:t>
            </a:r>
            <a:endParaRPr lang="ko-KR" altLang="en-US" sz="32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00348B-4071-4180-91B0-17E40FB80A6E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B2FDCD6-AC00-4212-B701-F9D29607B742}"/>
              </a:ext>
            </a:extLst>
          </p:cNvPr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E6AAAF6-783D-4982-B9D7-F679EEB8C7DE}"/>
              </a:ext>
            </a:extLst>
          </p:cNvPr>
          <p:cNvSpPr txBox="1"/>
          <p:nvPr/>
        </p:nvSpPr>
        <p:spPr>
          <a:xfrm>
            <a:off x="15087600" y="107294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ja-JP" altLang="en-US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自己紹介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1B1F97-FA75-450B-93DD-053CFDA78223}"/>
              </a:ext>
            </a:extLst>
          </p:cNvPr>
          <p:cNvSpPr txBox="1"/>
          <p:nvPr/>
        </p:nvSpPr>
        <p:spPr>
          <a:xfrm>
            <a:off x="1524000" y="1143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bg2">
                    <a:lumMod val="10000"/>
                  </a:schemeClr>
                </a:solidFill>
                <a:latin typeface="MS PMincho" panose="02020600040205080304" pitchFamily="18" charset="-128"/>
                <a:ea typeface="HY강B" panose="02030600000101010101" pitchFamily="18" charset="-127"/>
              </a:rPr>
              <a:t>PROFILE</a:t>
            </a:r>
            <a:endParaRPr lang="ko-KR" altLang="en-US" sz="3200" b="1" i="1" dirty="0">
              <a:solidFill>
                <a:schemeClr val="bg2">
                  <a:lumMod val="10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2719E-9704-4276-AB17-001A67515099}"/>
              </a:ext>
            </a:extLst>
          </p:cNvPr>
          <p:cNvSpPr txBox="1"/>
          <p:nvPr/>
        </p:nvSpPr>
        <p:spPr>
          <a:xfrm>
            <a:off x="7107605" y="80069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プロフィール</a:t>
            </a:r>
            <a:endParaRPr lang="ko-KR" altLang="en-US" sz="3200" b="1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3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7423" y="-870228"/>
            <a:ext cx="7228571" cy="7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0603" y="3619501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74974" y="4762502"/>
            <a:ext cx="9677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プロジェクト紹介</a:t>
            </a:r>
            <a:endParaRPr lang="ko-KR" altLang="en-US" sz="80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5AB71D-5C1C-40F9-8DE5-210105B7D244}"/>
              </a:ext>
            </a:extLst>
          </p:cNvPr>
          <p:cNvSpPr/>
          <p:nvPr/>
        </p:nvSpPr>
        <p:spPr>
          <a:xfrm>
            <a:off x="152400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/>
          <p:nvPr/>
        </p:nvSpPr>
        <p:spPr>
          <a:xfrm>
            <a:off x="9415653" y="1647316"/>
            <a:ext cx="7831455" cy="5477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01000" y="7734262"/>
            <a:ext cx="4838700" cy="2266315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R="6667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86019" y="7959949"/>
            <a:ext cx="2418806" cy="1255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57600" y="7734262"/>
            <a:ext cx="4191000" cy="2266315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R="3746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Game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8588" y="8114080"/>
            <a:ext cx="12257405" cy="1199515"/>
            <a:chOff x="5078588" y="8114080"/>
            <a:chExt cx="12257405" cy="1199515"/>
          </a:xfrm>
        </p:grpSpPr>
        <p:sp>
          <p:nvSpPr>
            <p:cNvPr id="14" name="object 14"/>
            <p:cNvSpPr/>
            <p:nvPr/>
          </p:nvSpPr>
          <p:spPr>
            <a:xfrm>
              <a:off x="5078588" y="8480967"/>
              <a:ext cx="1241777" cy="4656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05392" y="8186047"/>
              <a:ext cx="1307368" cy="10555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45053" y="8114080"/>
              <a:ext cx="1790446" cy="11994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2000" y="989330"/>
            <a:ext cx="8424019" cy="6402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29255">
              <a:lnSpc>
                <a:spcPct val="117200"/>
              </a:lnSpc>
              <a:spcBef>
                <a:spcPts val="105"/>
              </a:spcBef>
            </a:pP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ジャン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ル</a:t>
            </a:r>
            <a:r>
              <a:rPr sz="2800" spc="-4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:シューティングゲーム 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プラットフォーム</a:t>
            </a:r>
            <a:r>
              <a:rPr sz="2800" spc="2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Android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名</a:t>
            </a:r>
            <a:r>
              <a:rPr lang="ko-KR" altLang="en-US" sz="2800" spc="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ko-KR" altLang="en-US" sz="2800" spc="-2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Stella</a:t>
            </a:r>
            <a:r>
              <a:rPr lang="en-US" sz="2800" spc="-1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sz="2800" spc="-10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bella</a:t>
            </a:r>
            <a:endParaRPr lang="en-US" sz="2800" spc="-1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endParaRPr lang="en-US" sz="2800" spc="-1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3412490">
              <a:lnSpc>
                <a:spcPts val="4120"/>
              </a:lnSpc>
              <a:spcBef>
                <a:spcPts val="80"/>
              </a:spcBef>
              <a:tabLst>
                <a:tab pos="1689100" algn="l"/>
              </a:tabLst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プロジェクト紹介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193675" indent="533400">
              <a:lnSpc>
                <a:spcPts val="3660"/>
              </a:lnSpc>
              <a:spcBef>
                <a:spcPts val="114"/>
              </a:spcBef>
              <a:tabLst>
                <a:tab pos="8883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宇宙戦争を背景にしたシューティ</a:t>
            </a:r>
            <a:r>
              <a:rPr sz="2800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ン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グゲ</a:t>
            </a:r>
            <a:r>
              <a:rPr sz="2800" spc="1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ー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ム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開発人数</a:t>
            </a:r>
            <a:r>
              <a:rPr lang="ja-JP" altLang="en-US" sz="2800" spc="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</a:t>
            </a:r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3</a:t>
            </a: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人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ja-JP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プロジェクトの特徴</a:t>
            </a:r>
            <a:endParaRPr lang="ja-JP" altLang="en-US"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  <a:tabLst>
                <a:tab pos="8121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モバイルに合わせて製作し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た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UI、シス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テ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ム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多様なスコアリングが可能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469900">
              <a:lnSpc>
                <a:spcPct val="100000"/>
              </a:lnSpc>
              <a:tabLst>
                <a:tab pos="812165" algn="l"/>
              </a:tabLst>
            </a:pP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•	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ショップ、</a:t>
            </a:r>
            <a:r>
              <a:rPr sz="2800" spc="-1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HP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などのRPGのゲーム要素を追加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  <a:p>
            <a:pPr marL="12700" marR="5080">
              <a:lnSpc>
                <a:spcPts val="3300"/>
              </a:lnSpc>
              <a:spcBef>
                <a:spcPts val="865"/>
              </a:spcBef>
              <a:tabLst>
                <a:tab pos="2362835" algn="l"/>
              </a:tabLst>
            </a:pP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受け持った役</a:t>
            </a:r>
            <a:r>
              <a:rPr 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: 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チームリーダーおよびメイン</a:t>
            </a:r>
            <a:r>
              <a:rPr sz="2800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デ</a:t>
            </a:r>
            <a:r>
              <a:rPr sz="2800" spc="-5" dirty="0" err="1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ィレ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 クターとしてコンセプト及びシス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テ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ムの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計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画、</a:t>
            </a:r>
            <a:r>
              <a:rPr sz="2800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</a:t>
            </a:r>
            <a:r>
              <a:rPr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発</a:t>
            </a:r>
            <a:endParaRPr sz="2800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99310" y="64007"/>
            <a:ext cx="2659761" cy="5120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997700" y="46545"/>
            <a:ext cx="3736340" cy="610235"/>
            <a:chOff x="6997700" y="46545"/>
            <a:chExt cx="3736340" cy="610235"/>
          </a:xfrm>
        </p:grpSpPr>
        <p:sp>
          <p:nvSpPr>
            <p:cNvPr id="20" name="object 20"/>
            <p:cNvSpPr/>
            <p:nvPr/>
          </p:nvSpPr>
          <p:spPr>
            <a:xfrm>
              <a:off x="7010400" y="59245"/>
              <a:ext cx="3710940" cy="584835"/>
            </a:xfrm>
            <a:custGeom>
              <a:avLst/>
              <a:gdLst/>
              <a:ahLst/>
              <a:cxnLst/>
              <a:rect l="l" t="t" r="r" b="b"/>
              <a:pathLst>
                <a:path w="3710940" h="584835">
                  <a:moveTo>
                    <a:pt x="3710559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3710559" y="584771"/>
                  </a:lnTo>
                  <a:lnTo>
                    <a:pt x="37105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10400" y="59245"/>
              <a:ext cx="3710940" cy="584835"/>
            </a:xfrm>
            <a:custGeom>
              <a:avLst/>
              <a:gdLst/>
              <a:ahLst/>
              <a:cxnLst/>
              <a:rect l="l" t="t" r="r" b="b"/>
              <a:pathLst>
                <a:path w="3710940" h="584835">
                  <a:moveTo>
                    <a:pt x="0" y="584771"/>
                  </a:moveTo>
                  <a:lnTo>
                    <a:pt x="3710559" y="584771"/>
                  </a:lnTo>
                  <a:lnTo>
                    <a:pt x="3710559" y="0"/>
                  </a:lnTo>
                  <a:lnTo>
                    <a:pt x="0" y="0"/>
                  </a:lnTo>
                  <a:lnTo>
                    <a:pt x="0" y="584771"/>
                  </a:lnTo>
                  <a:close/>
                </a:path>
              </a:pathLst>
            </a:custGeom>
            <a:ln w="25400">
              <a:solidFill>
                <a:srgbClr val="DCE6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7260081" y="29667"/>
            <a:ext cx="3281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プロジェクト概要</a:t>
            </a:r>
            <a:endParaRPr sz="3200"/>
          </a:p>
        </p:txBody>
      </p:sp>
      <p:sp>
        <p:nvSpPr>
          <p:cNvPr id="23" name="object 23"/>
          <p:cNvSpPr/>
          <p:nvPr/>
        </p:nvSpPr>
        <p:spPr>
          <a:xfrm>
            <a:off x="1295400" y="723900"/>
            <a:ext cx="16611600" cy="0"/>
          </a:xfrm>
          <a:custGeom>
            <a:avLst/>
            <a:gdLst/>
            <a:ahLst/>
            <a:cxnLst/>
            <a:rect l="l" t="t" r="r" b="b"/>
            <a:pathLst>
              <a:path w="16611600">
                <a:moveTo>
                  <a:pt x="0" y="0"/>
                </a:moveTo>
                <a:lnTo>
                  <a:pt x="16611600" y="0"/>
                </a:lnTo>
              </a:path>
            </a:pathLst>
          </a:custGeom>
          <a:ln w="190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02739" y="61305"/>
            <a:ext cx="285432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i="1" spc="-95" dirty="0">
                <a:solidFill>
                  <a:srgbClr val="E36C09"/>
                </a:solidFill>
                <a:latin typeface="MS PMincho"/>
                <a:cs typeface="MS PMincho"/>
              </a:rPr>
              <a:t>STELLA</a:t>
            </a:r>
            <a:r>
              <a:rPr sz="3350" b="1" i="1" spc="-125" dirty="0">
                <a:solidFill>
                  <a:srgbClr val="E36C09"/>
                </a:solidFill>
                <a:latin typeface="MS PMincho"/>
                <a:cs typeface="MS PMincho"/>
              </a:rPr>
              <a:t> </a:t>
            </a:r>
            <a:r>
              <a:rPr sz="3350" b="1" i="1" spc="-100" dirty="0">
                <a:solidFill>
                  <a:srgbClr val="E36C09"/>
                </a:solidFill>
                <a:latin typeface="MS PMincho"/>
                <a:cs typeface="MS PMincho"/>
              </a:rPr>
              <a:t>BELLA</a:t>
            </a:r>
            <a:endParaRPr sz="3350">
              <a:latin typeface="MS PMincho"/>
              <a:cs typeface="MS PMinch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54000" y="7734262"/>
            <a:ext cx="4838700" cy="2266315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R="313055"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CDB2D-370A-49EF-B310-04E8007BE5C4}"/>
              </a:ext>
            </a:extLst>
          </p:cNvPr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プロジェクト概要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D8BAC-700E-404A-ACEB-80D13AF63CBC}"/>
              </a:ext>
            </a:extLst>
          </p:cNvPr>
          <p:cNvSpPr txBox="1"/>
          <p:nvPr/>
        </p:nvSpPr>
        <p:spPr>
          <a:xfrm>
            <a:off x="1143000" y="85725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開発ツール</a:t>
            </a:r>
            <a:endParaRPr lang="en-US" altLang="ja-JP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BE2E2-4E0C-4834-A418-A4E09C5B3958}"/>
              </a:ext>
            </a:extLst>
          </p:cNvPr>
          <p:cNvSpPr txBox="1"/>
          <p:nvPr/>
        </p:nvSpPr>
        <p:spPr>
          <a:xfrm>
            <a:off x="685800" y="2552700"/>
            <a:ext cx="685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開発期間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:2020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年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03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月</a:t>
            </a:r>
            <a:r>
              <a:rPr lang="en-US" altLang="ja-JP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~2020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年</a:t>
            </a:r>
            <a:r>
              <a:rPr lang="en-US" altLang="ko-KR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06</a:t>
            </a:r>
            <a:r>
              <a:rPr lang="ko-KR" altLang="en-US" sz="2800" spc="-5" dirty="0">
                <a:latin typeface="Meiryo" panose="020B0604030504040204" pitchFamily="34" charset="-128"/>
                <a:ea typeface="Meiryo" panose="020B0604030504040204" pitchFamily="34" charset="-128"/>
                <a:cs typeface="Meiryo"/>
              </a:rPr>
              <a:t>月</a:t>
            </a:r>
            <a:endParaRPr lang="en-US" altLang="ko-KR" sz="2800" spc="-5" dirty="0">
              <a:latin typeface="Meiryo" panose="020B0604030504040204" pitchFamily="34" charset="-128"/>
              <a:ea typeface="Meiryo" panose="020B0604030504040204" pitchFamily="34" charset="-128"/>
              <a:cs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52400" y="876300"/>
            <a:ext cx="17983200" cy="9296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04801" y="8801100"/>
            <a:ext cx="4038600" cy="13058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3792199" y="5067300"/>
            <a:ext cx="4038601" cy="32004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724400" y="1333501"/>
            <a:ext cx="838200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1811528" y="9019282"/>
            <a:ext cx="3733272" cy="1077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211326" y="9019282"/>
            <a:ext cx="3171202" cy="1077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956452" y="3314699"/>
            <a:ext cx="3886200" cy="762001"/>
          </a:xfrm>
          <a:prstGeom prst="rect">
            <a:avLst/>
          </a:prstGeom>
          <a:solidFill>
            <a:srgbClr val="00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81600" y="1485900"/>
            <a:ext cx="754380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新しいスタイルのシューティングゲームを作りたい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43000" y="5160927"/>
            <a:ext cx="3886200" cy="303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5278473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シューティングゲームの短所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5895276"/>
            <a:ext cx="326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難易度が高くて</a:t>
            </a:r>
            <a:r>
              <a:rPr lang="ja-JP" altLang="en-US" sz="24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、　</a:t>
            </a:r>
            <a:endParaRPr lang="en-US" altLang="ja-JP" sz="2400" dirty="0">
              <a:solidFill>
                <a:srgbClr val="0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400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初心者には楽しめない</a:t>
            </a:r>
            <a:endParaRPr lang="ko-KR" altLang="en-US" sz="2400" dirty="0">
              <a:solidFill>
                <a:srgbClr val="00FEF2"/>
              </a:solidFill>
              <a:latin typeface="Meiryo" panose="020B0604030504040204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1" y="721977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初心者でも簡単に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楽しめるように製作</a:t>
            </a:r>
            <a:endParaRPr lang="ko-KR" altLang="en-US" sz="2400" dirty="0">
              <a:latin typeface="Meiryo" panose="020B0604030504040204" pitchFamily="34" charset="-128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8686800" y="2095500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72200" y="3415725"/>
            <a:ext cx="889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eiryo" panose="020B0604030504040204" pitchFamily="34" charset="-128"/>
              </a:rPr>
              <a:t>                       </a:t>
            </a:r>
            <a:r>
              <a:rPr lang="ja-JP" altLang="en-US" sz="3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分析結果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2930097" y="6819900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97069" y="5372100"/>
            <a:ext cx="216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슈팅 게임의 재미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12792" y="6173569"/>
            <a:ext cx="226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높은 점수를 향해</a:t>
            </a:r>
            <a:endParaRPr lang="en-US" altLang="ko-KR" dirty="0"/>
          </a:p>
          <a:p>
            <a:r>
              <a:rPr lang="ko-KR" altLang="en-US" dirty="0"/>
              <a:t>도전하는 </a:t>
            </a:r>
            <a:r>
              <a:rPr lang="ko-KR" altLang="en-US" dirty="0" err="1"/>
              <a:t>스코어링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19958" y="7179393"/>
            <a:ext cx="3676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스코어링의</a:t>
            </a:r>
            <a:r>
              <a:rPr lang="ko-KR" altLang="en-US" dirty="0"/>
              <a:t> 요소를 도입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도전욕구를 자극시키자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아래쪽 화살표 28"/>
          <p:cNvSpPr/>
          <p:nvPr/>
        </p:nvSpPr>
        <p:spPr>
          <a:xfrm>
            <a:off x="7077627" y="6819900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850083" y="5354673"/>
            <a:ext cx="216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플랫폼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403792" y="6156142"/>
            <a:ext cx="293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대부분의슈팅</a:t>
            </a:r>
            <a:r>
              <a:rPr lang="ko-KR" altLang="en-US" dirty="0"/>
              <a:t> 게임은</a:t>
            </a:r>
            <a:endParaRPr lang="en-US" altLang="ko-KR" dirty="0"/>
          </a:p>
          <a:p>
            <a:r>
              <a:rPr lang="ko-KR" altLang="en-US" dirty="0"/>
              <a:t>아케이드 위주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810958" y="7161966"/>
            <a:ext cx="367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트랜드에</a:t>
            </a:r>
            <a:r>
              <a:rPr lang="ko-KR" altLang="en-US" dirty="0"/>
              <a:t> 맞게 </a:t>
            </a:r>
            <a:endParaRPr lang="en-US" altLang="ko-KR" dirty="0"/>
          </a:p>
          <a:p>
            <a:r>
              <a:rPr lang="ko-KR" altLang="en-US" dirty="0" err="1"/>
              <a:t>모바일로</a:t>
            </a:r>
            <a:r>
              <a:rPr lang="ko-KR" altLang="en-US" dirty="0"/>
              <a:t> 제작하자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4" name="아래쪽 화살표 33"/>
          <p:cNvSpPr/>
          <p:nvPr/>
        </p:nvSpPr>
        <p:spPr>
          <a:xfrm>
            <a:off x="11268627" y="6802473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4747192" y="6173569"/>
            <a:ext cx="199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화려한 보스의</a:t>
            </a:r>
            <a:endParaRPr lang="en-US" altLang="ko-KR" dirty="0"/>
          </a:p>
          <a:p>
            <a:r>
              <a:rPr lang="ko-KR" altLang="en-US" dirty="0"/>
              <a:t>패턴들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154358" y="7179393"/>
            <a:ext cx="367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물리엔진을 활용해</a:t>
            </a:r>
            <a:endParaRPr lang="en-US" altLang="ko-KR" dirty="0"/>
          </a:p>
          <a:p>
            <a:r>
              <a:rPr lang="ko-KR" altLang="en-US" dirty="0"/>
              <a:t>다양한 패턴을 만들자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아래쪽 화살표 38"/>
          <p:cNvSpPr/>
          <p:nvPr/>
        </p:nvSpPr>
        <p:spPr>
          <a:xfrm>
            <a:off x="15612027" y="6819900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7924800" y="4076700"/>
            <a:ext cx="0" cy="1084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>
            <a:off x="10850083" y="3695699"/>
            <a:ext cx="4961417" cy="146522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11468100" y="3695699"/>
            <a:ext cx="0" cy="1447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81600" y="9019282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Easy to learn,</a:t>
            </a:r>
          </a:p>
          <a:p>
            <a:r>
              <a:rPr lang="en-US" altLang="ko-KR" sz="3200" dirty="0">
                <a:latin typeface="Meiryo" panose="020B0604030504040204" pitchFamily="34" charset="-128"/>
                <a:ea typeface="Meiryo" panose="020B0604030504040204" pitchFamily="34" charset="-128"/>
              </a:rPr>
              <a:t>Hard to master</a:t>
            </a:r>
            <a:endParaRPr lang="ko-KR" altLang="en-US" sz="32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049021" y="9029700"/>
            <a:ext cx="3724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新しいゲームを</a:t>
            </a:r>
            <a:b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3200" dirty="0">
                <a:latin typeface="Meiryo" panose="020B0604030504040204" pitchFamily="34" charset="-128"/>
                <a:ea typeface="Meiryo" panose="020B0604030504040204" pitchFamily="34" charset="-128"/>
              </a:rPr>
              <a:t>作るために挑戦</a:t>
            </a:r>
            <a:endParaRPr lang="ko-KR" altLang="en-US" sz="32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cxnSp>
        <p:nvCxnSpPr>
          <p:cNvPr id="4" name="꺾인 연결선 3"/>
          <p:cNvCxnSpPr>
            <a:stCxn id="7" idx="0"/>
            <a:endCxn id="40" idx="1"/>
          </p:cNvCxnSpPr>
          <p:nvPr/>
        </p:nvCxnSpPr>
        <p:spPr>
          <a:xfrm rot="5400000" flipH="1" flipV="1">
            <a:off x="4288663" y="2493138"/>
            <a:ext cx="1465227" cy="387035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101423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企画意図と計画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295400" y="723900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3420173" y="4610100"/>
            <a:ext cx="235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eiryo" panose="020B0604030504040204" pitchFamily="34" charset="-128"/>
              </a:rPr>
              <a:t>        </a:t>
            </a:r>
            <a:r>
              <a:rPr lang="ko-KR" altLang="en-US" dirty="0">
                <a:solidFill>
                  <a:srgbClr val="00B050"/>
                </a:solidFill>
                <a:latin typeface="Meiryo" panose="020B0604030504040204" pitchFamily="34" charset="-128"/>
              </a:rPr>
              <a:t>▶</a:t>
            </a:r>
            <a:r>
              <a:rPr lang="ja-JP" altLang="en-US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技術担当</a:t>
            </a:r>
            <a:endParaRPr lang="ko-KR" altLang="en-US" dirty="0">
              <a:solidFill>
                <a:srgbClr val="00B050"/>
              </a:solidFill>
              <a:latin typeface="Meiryo" panose="020B0604030504040204" pitchFamily="34" charset="-128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800" y="83439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▶</a:t>
            </a:r>
            <a:r>
              <a:rPr lang="ja-JP" alt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リーダーとしての仕事</a:t>
            </a:r>
            <a:endParaRPr lang="ko-KR" altLang="en-US" dirty="0">
              <a:solidFill>
                <a:srgbClr val="FF0000"/>
              </a:solidFill>
              <a:latin typeface="Meiryo" panose="020B0604030504040204" pitchFamily="34" charset="-128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24800" y="952500"/>
            <a:ext cx="1886158" cy="30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705600" y="933390"/>
            <a:ext cx="465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eiryo" panose="020B0604030504040204" pitchFamily="34" charset="-128"/>
              </a:rPr>
              <a:t>                  </a:t>
            </a:r>
            <a:r>
              <a:rPr lang="ja-JP" alt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企画意図</a:t>
            </a:r>
            <a:endParaRPr lang="ko-KR" altLang="en-US" sz="20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680138" y="5372100"/>
            <a:ext cx="216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슈팅 게임의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메력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800600" y="2548235"/>
            <a:ext cx="8210358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既存のゲームを分析して、オリジナルのゲームを作ろう</a:t>
            </a:r>
            <a:endParaRPr lang="ko-KR" altLang="en-US" sz="24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334000" y="5143500"/>
            <a:ext cx="3886200" cy="303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10200" y="5278473"/>
            <a:ext cx="394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シューティングゲームの面白さ</a:t>
            </a:r>
            <a:endParaRPr lang="ko-KR" altLang="en-US" sz="2000" b="1" dirty="0">
              <a:solidFill>
                <a:srgbClr val="FF0000"/>
              </a:solidFill>
              <a:latin typeface="Meiryo" panose="020B0604030504040204" pitchFamily="34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38800" y="5895276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高い点数を目指して、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挑戦するスコアリング</a:t>
            </a:r>
            <a:endParaRPr lang="ko-KR" altLang="en-US" sz="2400" dirty="0">
              <a:latin typeface="Meiryo" panose="020B0604030504040204" pitchFamily="34" charset="-12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86400" y="7202344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多様なスコアリング要素で、チャレンジ欲を刺激</a:t>
            </a:r>
            <a:endParaRPr lang="ko-KR" altLang="en-US" sz="2400" dirty="0"/>
          </a:p>
        </p:txBody>
      </p:sp>
      <p:sp>
        <p:nvSpPr>
          <p:cNvPr id="77" name="아래쪽 화살표 76"/>
          <p:cNvSpPr/>
          <p:nvPr/>
        </p:nvSpPr>
        <p:spPr>
          <a:xfrm>
            <a:off x="7197297" y="6802473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516028" y="5143500"/>
            <a:ext cx="3886200" cy="303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0210800" y="5295900"/>
            <a:ext cx="326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プラットフォーム</a:t>
            </a:r>
            <a:endParaRPr lang="ko-KR" altLang="en-US" sz="2000" b="1" dirty="0">
              <a:solidFill>
                <a:srgbClr val="FF0000"/>
              </a:solidFill>
              <a:latin typeface="Meiryo" panose="020B0604030504040204" pitchFamily="34" charset="-128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29800" y="5895276"/>
            <a:ext cx="381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ほとんどのゲームが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パソコンかコンソール</a:t>
            </a:r>
            <a:endParaRPr lang="ko-KR" altLang="en-US" sz="2400" dirty="0">
              <a:latin typeface="Meiryo" panose="020B0604030504040204" pitchFamily="34" charset="-128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829800" y="7202344"/>
            <a:ext cx="381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最近注目されている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モバイルで制作しよう</a:t>
            </a:r>
            <a:endParaRPr lang="ko-KR" altLang="en-US" sz="2400" dirty="0"/>
          </a:p>
        </p:txBody>
      </p:sp>
      <p:sp>
        <p:nvSpPr>
          <p:cNvPr id="82" name="아래쪽 화살표 81"/>
          <p:cNvSpPr/>
          <p:nvPr/>
        </p:nvSpPr>
        <p:spPr>
          <a:xfrm>
            <a:off x="11226925" y="6802473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3868400" y="5160927"/>
            <a:ext cx="3886200" cy="303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14716870" y="5278473"/>
            <a:ext cx="326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作りたいもの</a:t>
            </a:r>
            <a:endParaRPr lang="ko-KR" altLang="en-US" sz="2400" b="1" dirty="0">
              <a:solidFill>
                <a:srgbClr val="FF0000"/>
              </a:solidFill>
              <a:latin typeface="Meiryo" panose="020B0604030504040204" pitchFamily="34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545228" y="5912703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華やかで多様な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ボスのパターン</a:t>
            </a:r>
            <a:endParaRPr lang="en-US" altLang="ko-KR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545227" y="7219771"/>
            <a:ext cx="381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多様なパターンを</a:t>
            </a:r>
            <a:b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直接実装してみよう</a:t>
            </a:r>
            <a:endParaRPr lang="ko-KR" altLang="en-US" sz="2400" dirty="0">
              <a:latin typeface="Meiryo" panose="020B0604030504040204" pitchFamily="34" charset="-128"/>
            </a:endParaRPr>
          </a:p>
        </p:txBody>
      </p:sp>
      <p:sp>
        <p:nvSpPr>
          <p:cNvPr id="87" name="아래쪽 화살표 86"/>
          <p:cNvSpPr/>
          <p:nvPr/>
        </p:nvSpPr>
        <p:spPr>
          <a:xfrm>
            <a:off x="15722725" y="6819900"/>
            <a:ext cx="270303" cy="3048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2" name="덧셈 기호 1"/>
          <p:cNvSpPr/>
          <p:nvPr/>
        </p:nvSpPr>
        <p:spPr>
          <a:xfrm>
            <a:off x="9639828" y="9019282"/>
            <a:ext cx="933658" cy="914400"/>
          </a:xfrm>
          <a:prstGeom prst="mathPlu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563128" y="8420100"/>
            <a:ext cx="2622025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ゲームデザイン</a:t>
            </a:r>
            <a:endParaRPr lang="ko-KR" altLang="en-US" sz="24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268728" y="8420100"/>
            <a:ext cx="2622025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ja-JP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コアバリュー</a:t>
            </a:r>
            <a:endParaRPr lang="ko-KR" altLang="en-US" sz="2400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94" name="톱니 모양의 오른쪽 화살표 93"/>
          <p:cNvSpPr/>
          <p:nvPr/>
        </p:nvSpPr>
        <p:spPr>
          <a:xfrm>
            <a:off x="533400" y="8887718"/>
            <a:ext cx="3429000" cy="1132582"/>
          </a:xfrm>
          <a:prstGeom prst="notched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bg1"/>
                </a:solidFill>
                <a:latin typeface="Meiryo" panose="020B0604030504040204" pitchFamily="34" charset="-128"/>
                <a:ea typeface="HY강B" panose="02030600000101010101" pitchFamily="18" charset="-127"/>
              </a:rPr>
              <a:t>開発企画</a:t>
            </a:r>
            <a:endParaRPr lang="ko-KR" altLang="en-US" sz="36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00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152400" y="876300"/>
            <a:ext cx="17983200" cy="922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04800" y="1714500"/>
            <a:ext cx="17754600" cy="70104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49126"/>
            <a:ext cx="5638800" cy="511905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62784"/>
            <a:ext cx="5638800" cy="510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7788414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C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ミッション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ja-JP" altLang="en-US" sz="2000" b="1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難易度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lang="ja-JP" altLang="en-US" sz="2000" b="1" dirty="0">
                <a:solidFill>
                  <a:srgbClr val="000CF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被撃回数</a:t>
            </a: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など様々な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条件に合わせて、多様なスコアリングを可能</a:t>
            </a:r>
            <a:endParaRPr lang="ko-KR" altLang="en-US" sz="2000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01423" y="7769518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攻撃せず、連続処置時にコンボ獲得</a:t>
            </a:r>
            <a:b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コンボが高いほど高い点数を獲得可能</a:t>
            </a:r>
            <a:endParaRPr lang="en-US" altLang="ko-KR" sz="2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2476501"/>
            <a:ext cx="5638800" cy="510539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030200" y="7788414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必要でなくなったアイテムを販売する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ことで、より高いスコアが得られる</a:t>
            </a:r>
            <a:endParaRPr lang="en-US" altLang="ko-K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43200" y="2476500"/>
            <a:ext cx="1371600" cy="6857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33600" y="5693700"/>
            <a:ext cx="2125227" cy="288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133600" y="6057900"/>
            <a:ext cx="2285999" cy="234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66800" y="2476500"/>
            <a:ext cx="677428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28800" y="4076700"/>
            <a:ext cx="2438398" cy="381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02738" y="8953500"/>
            <a:ext cx="9932462" cy="10668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톱니 모양의 오른쪽 화살표 41"/>
          <p:cNvSpPr/>
          <p:nvPr/>
        </p:nvSpPr>
        <p:spPr>
          <a:xfrm>
            <a:off x="2057400" y="8953500"/>
            <a:ext cx="1981200" cy="1066800"/>
          </a:xfrm>
          <a:prstGeom prst="notched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953000" y="9174659"/>
            <a:ext cx="1397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Meiryo" panose="020B0604030504040204" pitchFamily="34" charset="-128"/>
                <a:ea typeface="HY강B" panose="02030600000101010101" pitchFamily="18" charset="-127"/>
              </a:rPr>
              <a:t> </a:t>
            </a:r>
            <a:r>
              <a:rPr lang="ja-JP" altLang="en-US" sz="4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多彩で深みのあるゲームプレイが可能</a:t>
            </a:r>
            <a:endParaRPr lang="ko-KR" altLang="en-US" sz="44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48600" y="3314701"/>
            <a:ext cx="677428" cy="228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3894" y="952500"/>
            <a:ext cx="1173230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62756" y="991969"/>
            <a:ext cx="1262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目標</a:t>
            </a:r>
            <a:r>
              <a:rPr lang="en-US" altLang="ja-JP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r>
              <a:rPr lang="ja-JP" altLang="en-US" sz="3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より高い点数獲得のためにチャレンジ精神を刺激</a:t>
            </a:r>
            <a:endParaRPr lang="ko-KR" altLang="en-US" sz="36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86000" y="1882288"/>
            <a:ext cx="2286000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86000" y="190588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多様なスコアリング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062499" y="1866900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138699" y="1905886"/>
            <a:ext cx="22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コンボ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·</a:t>
            </a:r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システム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234699" y="1866900"/>
            <a:ext cx="1995901" cy="3847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4387100" y="1905886"/>
            <a:ext cx="18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アイテム販売</a:t>
            </a:r>
            <a:endParaRPr lang="ko-KR" altLang="en-US" b="1" dirty="0"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706600" y="4343400"/>
            <a:ext cx="1524000" cy="1257300"/>
          </a:xfrm>
          <a:prstGeom prst="rect">
            <a:avLst/>
          </a:pr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47066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Team Project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295400" y="720436"/>
            <a:ext cx="16611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24000" y="38100"/>
            <a:ext cx="4419600" cy="6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chemeClr val="accent6">
                    <a:lumMod val="75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STELLA BELLA</a:t>
            </a:r>
            <a:endParaRPr lang="ko-KR" altLang="en-US" sz="3200" b="1" i="1" dirty="0">
              <a:solidFill>
                <a:schemeClr val="accent6">
                  <a:lumMod val="75000"/>
                </a:schemeClr>
              </a:solidFill>
              <a:latin typeface="MS PMincho" panose="02020600040205080304" pitchFamily="18" charset="-128"/>
              <a:ea typeface="HY강B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677455C-9675-47C9-9DF8-FE3D936E30D3}"/>
              </a:ext>
            </a:extLst>
          </p:cNvPr>
          <p:cNvSpPr/>
          <p:nvPr/>
        </p:nvSpPr>
        <p:spPr>
          <a:xfrm>
            <a:off x="7010400" y="59259"/>
            <a:ext cx="3710524" cy="584776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98A8AF-14E3-47E9-8936-F52B1FBCF3AA}"/>
              </a:ext>
            </a:extLst>
          </p:cNvPr>
          <p:cNvSpPr txBox="1"/>
          <p:nvPr/>
        </p:nvSpPr>
        <p:spPr>
          <a:xfrm>
            <a:off x="7071741" y="114300"/>
            <a:ext cx="35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ゲームの特徴</a:t>
            </a:r>
            <a:endParaRPr lang="ko-KR" altLang="en-US" sz="3200" b="1" dirty="0">
              <a:solidFill>
                <a:schemeClr val="bg1"/>
              </a:solidFill>
              <a:latin typeface="Meiryo" panose="020B0604030504040204" pitchFamily="34" charset="-128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85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12572</TotalTime>
  <Words>1904</Words>
  <Application>Microsoft Office PowerPoint</Application>
  <PresentationFormat>ユーザー設定</PresentationFormat>
  <Paragraphs>432</Paragraphs>
  <Slides>29</Slides>
  <Notes>9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4" baseType="lpstr">
      <vt:lpstr>Adobe 고딕 Std B</vt:lpstr>
      <vt:lpstr>-apple-system</vt:lpstr>
      <vt:lpstr>Arial MT</vt:lpstr>
      <vt:lpstr>HY강B</vt:lpstr>
      <vt:lpstr>Meiryo</vt:lpstr>
      <vt:lpstr>Microsoft YaHei UI</vt:lpstr>
      <vt:lpstr>MS PMincho</vt:lpstr>
      <vt:lpstr>SimSun</vt:lpstr>
      <vt:lpstr>맑은 고딕</vt:lpstr>
      <vt:lpstr>맑은 고딕</vt:lpstr>
      <vt:lpstr>Arial</vt:lpstr>
      <vt:lpstr>Calibri</vt:lpstr>
      <vt:lpstr>Times New Roman</vt:lpstr>
      <vt:lpstr>Office Theme</vt:lpstr>
      <vt:lpstr>비트맵 이미지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プロジェクト概要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プロジェクト概要</vt:lpstr>
      <vt:lpstr>STILL ALIVE</vt:lpstr>
      <vt:lpstr>STILL ALIVE</vt:lpstr>
      <vt:lpstr>STILL ALIVE</vt:lpstr>
      <vt:lpstr>PowerPoint プレゼンテーション</vt:lpstr>
      <vt:lpstr>STILL ALIVE</vt:lpstr>
      <vt:lpstr>STELLA BELLA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ギフン キム</cp:lastModifiedBy>
  <cp:revision>730</cp:revision>
  <cp:lastPrinted>2021-04-22T12:22:22Z</cp:lastPrinted>
  <dcterms:created xsi:type="dcterms:W3CDTF">2020-08-28T22:28:14Z</dcterms:created>
  <dcterms:modified xsi:type="dcterms:W3CDTF">2023-09-02T06:55:54Z</dcterms:modified>
</cp:coreProperties>
</file>